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271" r:id="rId2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1134" y="7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3224"/>
        <p:guide pos="2236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D38D7B8-7297-4A3B-9AA5-E6E2F9FF51F6}" type="datetimeFigureOut">
              <a:rPr lang="fr-FR" smtClean="0"/>
              <a:t>24/01/2018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096AD76-F98F-4BB0-A670-8A5C909D46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37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6AD76-F98F-4BB0-A670-8A5C909D463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30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890718" y="5057140"/>
            <a:ext cx="5238582" cy="1320800"/>
          </a:xfrm>
        </p:spPr>
        <p:txBody>
          <a:bodyPr anchor="ctr" anchorCtr="0"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6832600"/>
            <a:ext cx="5143500" cy="71120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4800600" y="8473440"/>
            <a:ext cx="1714500" cy="48768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1A5589-C4D1-47C5-9304-6FEC5156BF0C}" type="datetime1">
              <a:rPr lang="fr-FR" smtClean="0"/>
              <a:t>24/01/2018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173986" y="8473440"/>
            <a:ext cx="2606040" cy="48768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912114" y="8473440"/>
            <a:ext cx="914400" cy="487680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78656" y="4864100"/>
            <a:ext cx="5486400" cy="17068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685800" y="6731000"/>
            <a:ext cx="5486400" cy="914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678656" y="4864100"/>
            <a:ext cx="171450" cy="170688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685800" y="6731000"/>
            <a:ext cx="171450" cy="9144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X:\21_Mkg_com°\99_Divers logos\Logo TS (2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71" y="8508438"/>
            <a:ext cx="832577" cy="35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u pied de page 2"/>
          <p:cNvSpPr txBox="1">
            <a:spLocks/>
          </p:cNvSpPr>
          <p:nvPr userDrawn="1"/>
        </p:nvSpPr>
        <p:spPr>
          <a:xfrm>
            <a:off x="1106742" y="8536872"/>
            <a:ext cx="1890210" cy="355609"/>
          </a:xfrm>
          <a:prstGeom prst="rect">
            <a:avLst/>
          </a:prstGeom>
        </p:spPr>
        <p:txBody>
          <a:bodyPr vert="horz"/>
          <a:lstStyle>
            <a:defPPr>
              <a:defRPr lang="fr-FR"/>
            </a:defPPr>
            <a:lvl1pPr marL="0" algn="r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800" dirty="0" smtClean="0"/>
              <a:t>Propriété de Technique Solaire</a:t>
            </a:r>
            <a:endParaRPr lang="fr-FR" sz="800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3"/>
          <a:srcRect r="3226"/>
          <a:stretch/>
        </p:blipFill>
        <p:spPr>
          <a:xfrm>
            <a:off x="-1" y="923595"/>
            <a:ext cx="6858000" cy="3241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AC883E1D-DEDE-4E17-AED0-62382FA9626D}" type="datetime1">
              <a:rPr lang="fr-FR" smtClean="0"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98CC4949-110C-41FA-AEFE-80F128C766BD}" type="datetime1">
              <a:rPr lang="fr-FR" smtClean="0"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1015325" y="4269269"/>
            <a:ext cx="78028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7D301114-DBC9-466F-A4C0-18CB661CC934}" type="datetime1">
              <a:rPr lang="fr-FR" smtClean="0"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Confidentiel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6172200" cy="658368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962400"/>
            <a:ext cx="5143500" cy="14224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71550" y="5689600"/>
            <a:ext cx="5086350" cy="1524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00600" y="8473440"/>
            <a:ext cx="1714500" cy="487680"/>
          </a:xfrm>
          <a:prstGeom prst="rect">
            <a:avLst/>
          </a:prstGeom>
        </p:spPr>
        <p:txBody>
          <a:bodyPr/>
          <a:lstStyle/>
          <a:p>
            <a:fld id="{7B04A4DF-6702-484B-9E9A-33D45AD2380F}" type="datetime1">
              <a:rPr lang="fr-FR" smtClean="0"/>
              <a:t>24/01/2018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173986" y="8473440"/>
            <a:ext cx="2606040" cy="48768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2386" y="8473440"/>
            <a:ext cx="1140714" cy="487680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85800" y="3759200"/>
            <a:ext cx="5486400" cy="17068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85800" y="3759200"/>
            <a:ext cx="171450" cy="170688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85F92462-DEE9-4A45-AA10-A05BC82B6C2E}" type="datetime1">
              <a:rPr lang="fr-FR" smtClean="0"/>
              <a:t>24/01/2018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74149" y="1621536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1714500"/>
            <a:ext cx="3030141" cy="9144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6151" y="1727200"/>
            <a:ext cx="3031331" cy="9144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7ABD77FC-949A-4827-860E-750EDDE56AF4}" type="datetime1">
              <a:rPr lang="fr-FR" smtClean="0"/>
              <a:t>24/01/2018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290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348615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A99312A7-149B-45C8-A93C-1CFC62CFD537}" type="datetime1">
              <a:rPr lang="fr-FR" smtClean="0"/>
              <a:t>24/01/2018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123A88D1-9EF4-4F64-BB6E-E89F417B00C0}" type="datetime1">
              <a:rPr lang="fr-FR" smtClean="0"/>
              <a:t>24/01/2018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3450" y="406400"/>
            <a:ext cx="1885950" cy="11176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743450" y="1625601"/>
            <a:ext cx="1885950" cy="6457951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EF2B37E0-05C6-472A-9A4B-7253D0AAF02F}" type="datetime1">
              <a:rPr lang="fr-FR" smtClean="0"/>
              <a:t>24/01/2018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610264" y="4432300"/>
            <a:ext cx="80467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228600" y="406400"/>
            <a:ext cx="4286250" cy="7620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667808"/>
            <a:ext cx="6172200" cy="89958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42900" y="2540000"/>
            <a:ext cx="6172200" cy="5693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625600"/>
            <a:ext cx="6172200" cy="7112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D009E3F3-C30F-442A-A891-5DCB260C0A8A}" type="datetime1">
              <a:rPr lang="fr-FR" smtClean="0"/>
              <a:t>24/01/2018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42900" y="667808"/>
            <a:ext cx="137160" cy="914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mailto:contact@adv-tech.fr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624384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42900" y="1625600"/>
            <a:ext cx="6172200" cy="65471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342900" y="8532440"/>
            <a:ext cx="6172200" cy="0"/>
          </a:xfrm>
          <a:prstGeom prst="line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200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342900" y="1187624"/>
            <a:ext cx="6172200" cy="0"/>
          </a:xfrm>
          <a:prstGeom prst="line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Espace réservé du pied de page 2"/>
          <p:cNvSpPr txBox="1">
            <a:spLocks/>
          </p:cNvSpPr>
          <p:nvPr userDrawn="1"/>
        </p:nvSpPr>
        <p:spPr>
          <a:xfrm>
            <a:off x="260648" y="8536872"/>
            <a:ext cx="5220580" cy="499624"/>
          </a:xfrm>
          <a:prstGeom prst="rect">
            <a:avLst/>
          </a:prstGeom>
        </p:spPr>
        <p:txBody>
          <a:bodyPr vert="horz"/>
          <a:lstStyle>
            <a:defPPr>
              <a:defRPr lang="fr-FR"/>
            </a:defPPr>
            <a:lvl1pPr marL="0" algn="r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800" dirty="0" smtClean="0">
                <a:solidFill>
                  <a:schemeClr val="accent3"/>
                </a:solidFill>
              </a:rPr>
              <a:t>Propriété de SAS ADV</a:t>
            </a:r>
            <a:r>
              <a:rPr lang="fr-FR" sz="800" baseline="0" dirty="0" smtClean="0">
                <a:solidFill>
                  <a:schemeClr val="accent3"/>
                </a:solidFill>
              </a:rPr>
              <a:t> TECH -  3</a:t>
            </a:r>
            <a:r>
              <a:rPr kumimoji="0" lang="fr-FR" sz="800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4 rue Richard Wagner, 33700 MERIGNAC,</a:t>
            </a:r>
          </a:p>
          <a:p>
            <a:pPr algn="l"/>
            <a:r>
              <a:rPr kumimoji="0" lang="fr-FR" sz="800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SIREN  752 038 711 RCS BORDEAUX</a:t>
            </a:r>
            <a:r>
              <a:rPr kumimoji="0" lang="fr-FR" sz="800" kern="1200" baseline="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- </a:t>
            </a:r>
            <a:r>
              <a:rPr kumimoji="0" lang="fr-FR" sz="800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TVA intracommunautaire : FR  32 752038711. </a:t>
            </a:r>
          </a:p>
          <a:p>
            <a:pPr algn="l"/>
            <a:r>
              <a:rPr kumimoji="0" lang="fr-FR" sz="800" u="sng" kern="1200" dirty="0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  <a:hlinkClick r:id="rId13"/>
              </a:rPr>
              <a:t>contact@adv-tech.fr</a:t>
            </a:r>
            <a:endParaRPr lang="fr-FR" sz="8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2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1">
            <a:lumMod val="75000"/>
          </a:schemeClr>
        </a:buClr>
        <a:buSzPct val="76000"/>
        <a:buFont typeface="Wingdings 2" panose="05020102010507070707" pitchFamily="18" charset="2"/>
        <a:buChar char=""/>
        <a:defRPr kumimoji="0" sz="1800" b="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2"/>
        </a:buClr>
        <a:buSzPct val="76000"/>
        <a:buFont typeface="Wingdings 2" panose="05020102010507070707" pitchFamily="18" charset="2"/>
        <a:buChar char=""/>
        <a:defRPr kumimoji="0" sz="1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2" panose="05020102010507070707" pitchFamily="18" charset="2"/>
        <a:buChar char=""/>
        <a:defRPr kumimoji="0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8550" y="35496"/>
            <a:ext cx="4121946" cy="7200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4400" b="1" i="0" u="none" strike="noStrike" cap="none" normalizeH="0" baseline="0" dirty="0" err="1" smtClean="0">
                <a:ln>
                  <a:noFill/>
                </a:ln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CityWind</a:t>
            </a:r>
            <a:r>
              <a:rPr kumimoji="0" lang="fr-FR" altLang="fr-FR" sz="4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® </a:t>
            </a:r>
            <a:r>
              <a:rPr lang="fr-FR" altLang="fr-FR" sz="4400" b="1" dirty="0" smtClean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Mini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0647" y="755576"/>
            <a:ext cx="6336705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smtClean="0"/>
              <a:t>Éolienne haute performance, silencieuse, transportable</a:t>
            </a:r>
            <a:endParaRPr lang="fr-FR" i="1" dirty="0"/>
          </a:p>
        </p:txBody>
      </p:sp>
      <p:sp>
        <p:nvSpPr>
          <p:cNvPr id="14" name="Rectangle 13"/>
          <p:cNvSpPr/>
          <p:nvPr/>
        </p:nvSpPr>
        <p:spPr>
          <a:xfrm>
            <a:off x="455099" y="1439273"/>
            <a:ext cx="6131038" cy="2880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r-FR" sz="1400" b="1" i="1" dirty="0" smtClean="0"/>
              <a:t>Haute performance &amp; faible vitesse de rotation</a:t>
            </a:r>
            <a:endParaRPr lang="fr-FR" sz="1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455099" y="1727034"/>
            <a:ext cx="6131038" cy="972487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fr-FR" sz="800" dirty="0"/>
              <a:t>Fruit de </a:t>
            </a:r>
            <a:r>
              <a:rPr lang="fr-FR" sz="800" dirty="0" smtClean="0"/>
              <a:t>4 </a:t>
            </a:r>
            <a:r>
              <a:rPr lang="fr-FR" sz="800" dirty="0"/>
              <a:t>années de R&amp;D, </a:t>
            </a:r>
            <a:r>
              <a:rPr lang="fr-FR" sz="800" dirty="0" smtClean="0"/>
              <a:t>l’éolienne bio-inspirée </a:t>
            </a:r>
            <a:r>
              <a:rPr lang="fr-FR" sz="800" b="1" dirty="0" err="1"/>
              <a:t>CityWind</a:t>
            </a:r>
            <a:r>
              <a:rPr lang="fr-FR" sz="800" b="1" dirty="0"/>
              <a:t>® </a:t>
            </a:r>
            <a:r>
              <a:rPr lang="fr-FR" sz="800" b="1" dirty="0" smtClean="0"/>
              <a:t>Mini</a:t>
            </a:r>
            <a:r>
              <a:rPr lang="fr-FR" sz="800" dirty="0" smtClean="0"/>
              <a:t> </a:t>
            </a:r>
            <a:r>
              <a:rPr lang="fr-FR" sz="800" dirty="0"/>
              <a:t>repose sur une </a:t>
            </a:r>
            <a:r>
              <a:rPr lang="fr-FR" sz="800" dirty="0" smtClean="0"/>
              <a:t>nouvelle technologie </a:t>
            </a:r>
            <a:r>
              <a:rPr lang="fr-FR" sz="800" dirty="0"/>
              <a:t>de </a:t>
            </a:r>
            <a:r>
              <a:rPr lang="fr-FR" sz="800" dirty="0" smtClean="0"/>
              <a:t>rotor à </a:t>
            </a:r>
            <a:r>
              <a:rPr lang="fr-FR" sz="800" dirty="0"/>
              <a:t>voilure tournante </a:t>
            </a:r>
            <a:r>
              <a:rPr lang="fr-FR" sz="800" dirty="0" smtClean="0"/>
              <a:t>de type « </a:t>
            </a:r>
            <a:r>
              <a:rPr lang="fr-FR" sz="800" dirty="0" err="1" smtClean="0"/>
              <a:t>sinusoidal</a:t>
            </a:r>
            <a:r>
              <a:rPr lang="fr-FR" sz="800" dirty="0" smtClean="0"/>
              <a:t> ».</a:t>
            </a:r>
          </a:p>
          <a:p>
            <a:pPr algn="just">
              <a:lnSpc>
                <a:spcPct val="120000"/>
              </a:lnSpc>
            </a:pPr>
            <a:r>
              <a:rPr lang="fr-FR" sz="800" dirty="0" smtClean="0"/>
              <a:t>La </a:t>
            </a:r>
            <a:r>
              <a:rPr lang="fr-FR" sz="800" b="1" dirty="0" err="1" smtClean="0"/>
              <a:t>CityWind</a:t>
            </a:r>
            <a:r>
              <a:rPr lang="fr-FR" sz="800" b="1" dirty="0" smtClean="0"/>
              <a:t>® Mini</a:t>
            </a:r>
            <a:r>
              <a:rPr lang="fr-FR" sz="800" dirty="0" smtClean="0"/>
              <a:t>, basée </a:t>
            </a:r>
            <a:r>
              <a:rPr lang="fr-FR" sz="800" dirty="0"/>
              <a:t>sur un design </a:t>
            </a:r>
            <a:r>
              <a:rPr lang="fr-FR" sz="800" dirty="0" smtClean="0"/>
              <a:t>unique, se démarque de toutes ses concurrentes grâce à ses hautes performances et ses faibles vitesses de rotation </a:t>
            </a:r>
            <a:r>
              <a:rPr lang="fr-FR" sz="800" dirty="0"/>
              <a:t>(</a:t>
            </a:r>
            <a:r>
              <a:rPr lang="fr-FR" sz="800" dirty="0" smtClean="0"/>
              <a:t>absence de bruit et forte acceptabilité).</a:t>
            </a:r>
          </a:p>
          <a:p>
            <a:pPr algn="just">
              <a:lnSpc>
                <a:spcPct val="120000"/>
              </a:lnSpc>
            </a:pPr>
            <a:r>
              <a:rPr lang="fr-FR" sz="800" dirty="0" smtClean="0"/>
              <a:t>L’éolienne </a:t>
            </a:r>
            <a:r>
              <a:rPr lang="fr-FR" sz="800" b="1" dirty="0" err="1"/>
              <a:t>CityWind</a:t>
            </a:r>
            <a:r>
              <a:rPr lang="fr-FR" sz="800" b="1" dirty="0"/>
              <a:t>® </a:t>
            </a:r>
            <a:r>
              <a:rPr lang="fr-FR" sz="800" b="1" dirty="0" smtClean="0"/>
              <a:t>Mini</a:t>
            </a:r>
            <a:r>
              <a:rPr lang="fr-FR" sz="800" dirty="0" smtClean="0"/>
              <a:t> a une </a:t>
            </a:r>
            <a:r>
              <a:rPr lang="fr-FR" sz="800" dirty="0"/>
              <a:t>puissance nominale de </a:t>
            </a:r>
            <a:r>
              <a:rPr lang="fr-FR" sz="800" dirty="0" smtClean="0"/>
              <a:t>200 W </a:t>
            </a:r>
            <a:r>
              <a:rPr lang="fr-FR" sz="800" dirty="0"/>
              <a:t>à </a:t>
            </a:r>
            <a:r>
              <a:rPr lang="fr-FR" sz="800" dirty="0" smtClean="0"/>
              <a:t>12 m/s et une puissance maximale de 500 W à 16 m/s.</a:t>
            </a:r>
            <a:endParaRPr lang="fr-FR" sz="800" dirty="0"/>
          </a:p>
        </p:txBody>
      </p:sp>
      <p:sp>
        <p:nvSpPr>
          <p:cNvPr id="16" name="Ellipse 15"/>
          <p:cNvSpPr/>
          <p:nvPr/>
        </p:nvSpPr>
        <p:spPr>
          <a:xfrm>
            <a:off x="248773" y="1259632"/>
            <a:ext cx="504056" cy="432048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3340059" y="2951237"/>
            <a:ext cx="3240359" cy="2880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r-FR" sz="1300" b="1" i="1" dirty="0" smtClean="0"/>
              <a:t>Des caractéristiques uniques…</a:t>
            </a:r>
            <a:endParaRPr lang="fr-FR" sz="1300" b="1" i="1" dirty="0"/>
          </a:p>
        </p:txBody>
      </p:sp>
      <p:sp>
        <p:nvSpPr>
          <p:cNvPr id="20" name="Ellipse 19"/>
          <p:cNvSpPr/>
          <p:nvPr/>
        </p:nvSpPr>
        <p:spPr>
          <a:xfrm>
            <a:off x="3140960" y="2778906"/>
            <a:ext cx="504056" cy="432048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8" name="Rectangle 17"/>
          <p:cNvSpPr>
            <a:spLocks noChangeAspect="1"/>
          </p:cNvSpPr>
          <p:nvPr/>
        </p:nvSpPr>
        <p:spPr>
          <a:xfrm>
            <a:off x="3327001" y="3258922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Type</a:t>
            </a:r>
            <a:endParaRPr lang="fr-FR" sz="800" dirty="0"/>
          </a:p>
        </p:txBody>
      </p:sp>
      <p:sp>
        <p:nvSpPr>
          <p:cNvPr id="22" name="Rectangle 21"/>
          <p:cNvSpPr>
            <a:spLocks noChangeAspect="1"/>
          </p:cNvSpPr>
          <p:nvPr/>
        </p:nvSpPr>
        <p:spPr>
          <a:xfrm>
            <a:off x="4941352" y="3258922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>
                <a:solidFill>
                  <a:schemeClr val="tx1"/>
                </a:solidFill>
                <a:cs typeface="Arial" pitchFamily="34" charset="0"/>
              </a:rPr>
              <a:t>Voilure </a:t>
            </a:r>
            <a:r>
              <a:rPr lang="fr-FR" sz="800" dirty="0" smtClean="0">
                <a:solidFill>
                  <a:schemeClr val="tx1"/>
                </a:solidFill>
                <a:cs typeface="Arial" pitchFamily="34" charset="0"/>
              </a:rPr>
              <a:t>tournante</a:t>
            </a:r>
            <a:r>
              <a:rPr lang="fr-FR" sz="700" dirty="0" smtClean="0">
                <a:solidFill>
                  <a:schemeClr val="tx1"/>
                </a:solidFill>
                <a:cs typeface="Arial" pitchFamily="34" charset="0"/>
              </a:rPr>
              <a:t>, axe </a:t>
            </a:r>
            <a:r>
              <a:rPr lang="fr-FR" sz="700" dirty="0">
                <a:solidFill>
                  <a:schemeClr val="tx1"/>
                </a:solidFill>
                <a:cs typeface="Arial" pitchFamily="34" charset="0"/>
              </a:rPr>
              <a:t>vertical</a:t>
            </a:r>
          </a:p>
        </p:txBody>
      </p:sp>
      <p:sp>
        <p:nvSpPr>
          <p:cNvPr id="23" name="Rectangle 22"/>
          <p:cNvSpPr>
            <a:spLocks noChangeAspect="1"/>
          </p:cNvSpPr>
          <p:nvPr/>
        </p:nvSpPr>
        <p:spPr>
          <a:xfrm>
            <a:off x="3327001" y="3429351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Puissance nominale</a:t>
            </a:r>
            <a:endParaRPr lang="fr-FR" sz="800" dirty="0"/>
          </a:p>
        </p:txBody>
      </p:sp>
      <p:sp>
        <p:nvSpPr>
          <p:cNvPr id="24" name="Rectangle 23"/>
          <p:cNvSpPr>
            <a:spLocks noChangeAspect="1"/>
          </p:cNvSpPr>
          <p:nvPr/>
        </p:nvSpPr>
        <p:spPr>
          <a:xfrm>
            <a:off x="4941352" y="3429351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200 W </a:t>
            </a:r>
            <a:r>
              <a:rPr lang="en-GB" altLang="fr-FR" sz="800" dirty="0">
                <a:solidFill>
                  <a:schemeClr val="tx1"/>
                </a:solidFill>
                <a:cs typeface="Arial" pitchFamily="34" charset="0"/>
              </a:rPr>
              <a:t>à 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12 m/s </a:t>
            </a:r>
            <a:endParaRPr lang="fr-FR" sz="800" dirty="0" smtClean="0"/>
          </a:p>
        </p:txBody>
      </p:sp>
      <p:sp>
        <p:nvSpPr>
          <p:cNvPr id="25" name="Rectangle 24"/>
          <p:cNvSpPr>
            <a:spLocks noChangeAspect="1"/>
          </p:cNvSpPr>
          <p:nvPr/>
        </p:nvSpPr>
        <p:spPr>
          <a:xfrm>
            <a:off x="3327001" y="3599780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Puissance maximale</a:t>
            </a:r>
            <a:endParaRPr lang="fr-FR" sz="800" dirty="0"/>
          </a:p>
        </p:txBody>
      </p:sp>
      <p:sp>
        <p:nvSpPr>
          <p:cNvPr id="26" name="Rectangle 25"/>
          <p:cNvSpPr>
            <a:spLocks noChangeAspect="1"/>
          </p:cNvSpPr>
          <p:nvPr/>
        </p:nvSpPr>
        <p:spPr>
          <a:xfrm>
            <a:off x="4941352" y="3599780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fr-FR" sz="800" dirty="0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00 W </a:t>
            </a:r>
            <a:r>
              <a:rPr lang="en-GB" altLang="fr-FR" sz="800" dirty="0">
                <a:solidFill>
                  <a:schemeClr val="tx1"/>
                </a:solidFill>
                <a:cs typeface="Arial" pitchFamily="34" charset="0"/>
              </a:rPr>
              <a:t>à 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16 m/s </a:t>
            </a:r>
            <a:endParaRPr lang="fr-FR" sz="800" dirty="0" smtClean="0"/>
          </a:p>
        </p:txBody>
      </p:sp>
      <p:sp>
        <p:nvSpPr>
          <p:cNvPr id="27" name="Rectangle 26"/>
          <p:cNvSpPr>
            <a:spLocks noChangeAspect="1"/>
          </p:cNvSpPr>
          <p:nvPr/>
        </p:nvSpPr>
        <p:spPr>
          <a:xfrm>
            <a:off x="3327001" y="3770209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Vitesse de démarrage</a:t>
            </a:r>
            <a:endParaRPr lang="fr-FR" sz="800" dirty="0"/>
          </a:p>
        </p:txBody>
      </p:sp>
      <p:sp>
        <p:nvSpPr>
          <p:cNvPr id="28" name="Rectangle 27"/>
          <p:cNvSpPr>
            <a:spLocks noChangeAspect="1"/>
          </p:cNvSpPr>
          <p:nvPr/>
        </p:nvSpPr>
        <p:spPr>
          <a:xfrm>
            <a:off x="4941352" y="3770209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>
                <a:solidFill>
                  <a:schemeClr val="tx1"/>
                </a:solidFill>
                <a:cs typeface="Arial" pitchFamily="34" charset="0"/>
              </a:rPr>
              <a:t>3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 m/s 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1" name="Rectangle 30"/>
          <p:cNvSpPr>
            <a:spLocks noChangeAspect="1"/>
          </p:cNvSpPr>
          <p:nvPr/>
        </p:nvSpPr>
        <p:spPr>
          <a:xfrm>
            <a:off x="3327001" y="4792783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Surface balayée</a:t>
            </a:r>
            <a:endParaRPr lang="fr-FR" sz="800" dirty="0"/>
          </a:p>
        </p:txBody>
      </p:sp>
      <p:sp>
        <p:nvSpPr>
          <p:cNvPr id="32" name="Rectangle 31"/>
          <p:cNvSpPr>
            <a:spLocks noChangeAspect="1"/>
          </p:cNvSpPr>
          <p:nvPr/>
        </p:nvSpPr>
        <p:spPr>
          <a:xfrm>
            <a:off x="4941352" y="4792783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0,5 m²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3" name="Rectangle 32"/>
          <p:cNvSpPr>
            <a:spLocks noChangeAspect="1"/>
          </p:cNvSpPr>
          <p:nvPr/>
        </p:nvSpPr>
        <p:spPr>
          <a:xfrm>
            <a:off x="3327001" y="4281496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Nombre de pales</a:t>
            </a:r>
            <a:endParaRPr lang="fr-FR" sz="800" dirty="0"/>
          </a:p>
        </p:txBody>
      </p:sp>
      <p:sp>
        <p:nvSpPr>
          <p:cNvPr id="34" name="Rectangle 33"/>
          <p:cNvSpPr>
            <a:spLocks noChangeAspect="1"/>
          </p:cNvSpPr>
          <p:nvPr/>
        </p:nvSpPr>
        <p:spPr>
          <a:xfrm>
            <a:off x="4941352" y="4281496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3 (</a:t>
            </a:r>
            <a:r>
              <a:rPr lang="en-GB" altLang="fr-FR" sz="800" dirty="0" err="1" smtClean="0">
                <a:solidFill>
                  <a:schemeClr val="tx1"/>
                </a:solidFill>
                <a:cs typeface="Arial" pitchFamily="34" charset="0"/>
              </a:rPr>
              <a:t>en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 matériaux composites)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spect="1"/>
          </p:cNvSpPr>
          <p:nvPr/>
        </p:nvSpPr>
        <p:spPr>
          <a:xfrm>
            <a:off x="3327001" y="4451925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Envergure totale des pales</a:t>
            </a:r>
            <a:endParaRPr lang="fr-FR" sz="800" dirty="0"/>
          </a:p>
        </p:txBody>
      </p:sp>
      <p:sp>
        <p:nvSpPr>
          <p:cNvPr id="36" name="Rectangle 35"/>
          <p:cNvSpPr>
            <a:spLocks noChangeAspect="1"/>
          </p:cNvSpPr>
          <p:nvPr/>
        </p:nvSpPr>
        <p:spPr>
          <a:xfrm>
            <a:off x="4941352" y="4451925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>
                <a:solidFill>
                  <a:schemeClr val="tx1"/>
                </a:solidFill>
                <a:cs typeface="Arial" pitchFamily="34" charset="0"/>
              </a:rPr>
              <a:t>1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 m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7" name="Rectangle 36"/>
          <p:cNvSpPr>
            <a:spLocks noChangeAspect="1"/>
          </p:cNvSpPr>
          <p:nvPr/>
        </p:nvSpPr>
        <p:spPr>
          <a:xfrm>
            <a:off x="3327001" y="4622354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Diamètre du rotor</a:t>
            </a:r>
            <a:endParaRPr lang="fr-FR" sz="800" dirty="0"/>
          </a:p>
        </p:txBody>
      </p:sp>
      <p:sp>
        <p:nvSpPr>
          <p:cNvPr id="38" name="Rectangle 37"/>
          <p:cNvSpPr>
            <a:spLocks noChangeAspect="1"/>
          </p:cNvSpPr>
          <p:nvPr/>
        </p:nvSpPr>
        <p:spPr>
          <a:xfrm>
            <a:off x="4941352" y="4622354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0,5 m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3" name="Rectangle 42"/>
          <p:cNvSpPr>
            <a:spLocks noChangeAspect="1"/>
          </p:cNvSpPr>
          <p:nvPr/>
        </p:nvSpPr>
        <p:spPr>
          <a:xfrm>
            <a:off x="3327001" y="5133641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Génératrice</a:t>
            </a:r>
            <a:endParaRPr lang="fr-FR" sz="800" dirty="0"/>
          </a:p>
        </p:txBody>
      </p:sp>
      <p:sp>
        <p:nvSpPr>
          <p:cNvPr id="44" name="Rectangle 43"/>
          <p:cNvSpPr>
            <a:spLocks noChangeAspect="1"/>
          </p:cNvSpPr>
          <p:nvPr/>
        </p:nvSpPr>
        <p:spPr>
          <a:xfrm>
            <a:off x="4941352" y="5133641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fr-CA" altLang="fr-FR" sz="800" smtClean="0">
                <a:solidFill>
                  <a:schemeClr val="tx1"/>
                </a:solidFill>
                <a:cs typeface="Arial" pitchFamily="34" charset="0"/>
              </a:rPr>
              <a:t>À aimants permanents</a:t>
            </a:r>
            <a:endParaRPr lang="fr-CA" altLang="fr-FR" sz="8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>
            <a:spLocks noChangeAspect="1"/>
          </p:cNvSpPr>
          <p:nvPr/>
        </p:nvSpPr>
        <p:spPr>
          <a:xfrm>
            <a:off x="3327001" y="5304070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Orientation</a:t>
            </a:r>
            <a:endParaRPr lang="fr-FR" sz="800" dirty="0"/>
          </a:p>
        </p:txBody>
      </p:sp>
      <p:sp>
        <p:nvSpPr>
          <p:cNvPr id="46" name="Rectangle 45"/>
          <p:cNvSpPr>
            <a:spLocks noChangeAspect="1"/>
          </p:cNvSpPr>
          <p:nvPr/>
        </p:nvSpPr>
        <p:spPr>
          <a:xfrm>
            <a:off x="4941352" y="5304070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fr-CA" altLang="fr-FR" sz="800" dirty="0" smtClean="0">
                <a:solidFill>
                  <a:schemeClr val="tx1"/>
                </a:solidFill>
                <a:cs typeface="Arial" pitchFamily="34" charset="0"/>
              </a:rPr>
              <a:t>Active</a:t>
            </a:r>
            <a:endParaRPr lang="fr-CA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7" name="Rectangle 46"/>
          <p:cNvSpPr>
            <a:spLocks noChangeAspect="1"/>
          </p:cNvSpPr>
          <p:nvPr/>
        </p:nvSpPr>
        <p:spPr>
          <a:xfrm>
            <a:off x="3327001" y="3940638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Vitesse de coupure</a:t>
            </a:r>
            <a:endParaRPr lang="fr-FR" sz="800" dirty="0"/>
          </a:p>
        </p:txBody>
      </p:sp>
      <p:sp>
        <p:nvSpPr>
          <p:cNvPr id="48" name="Rectangle 47"/>
          <p:cNvSpPr>
            <a:spLocks noChangeAspect="1"/>
          </p:cNvSpPr>
          <p:nvPr/>
        </p:nvSpPr>
        <p:spPr>
          <a:xfrm>
            <a:off x="4941352" y="3940638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20 m/s (70 km/h)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9" name="Rectangle 48"/>
          <p:cNvSpPr>
            <a:spLocks noChangeAspect="1"/>
          </p:cNvSpPr>
          <p:nvPr/>
        </p:nvSpPr>
        <p:spPr>
          <a:xfrm>
            <a:off x="3327001" y="4111067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Vitesse de survie</a:t>
            </a:r>
            <a:endParaRPr lang="fr-FR" sz="800" dirty="0"/>
          </a:p>
        </p:txBody>
      </p:sp>
      <p:sp>
        <p:nvSpPr>
          <p:cNvPr id="50" name="Rectangle 49"/>
          <p:cNvSpPr>
            <a:spLocks noChangeAspect="1"/>
          </p:cNvSpPr>
          <p:nvPr/>
        </p:nvSpPr>
        <p:spPr>
          <a:xfrm>
            <a:off x="4941352" y="4111067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50 m/s (180 km/h)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60076" y="8343629"/>
            <a:ext cx="6337364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700" dirty="0"/>
              <a:t>La société </a:t>
            </a:r>
            <a:r>
              <a:rPr lang="fr-FR" sz="700" dirty="0" smtClean="0"/>
              <a:t>ADVTECH </a:t>
            </a:r>
            <a:r>
              <a:rPr lang="fr-FR" sz="700" dirty="0"/>
              <a:t>se réserve le droit de modifier l’ensemble des données techniques. Données indicatives sans valeur contractuelle.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216" y="8533923"/>
            <a:ext cx="1188670" cy="610077"/>
          </a:xfrm>
          <a:prstGeom prst="rect">
            <a:avLst/>
          </a:prstGeom>
        </p:spPr>
      </p:pic>
      <p:sp>
        <p:nvSpPr>
          <p:cNvPr id="53" name="Rectangle 52"/>
          <p:cNvSpPr>
            <a:spLocks noChangeAspect="1"/>
          </p:cNvSpPr>
          <p:nvPr/>
        </p:nvSpPr>
        <p:spPr>
          <a:xfrm>
            <a:off x="3327001" y="4963212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Puissance acoustique</a:t>
            </a:r>
            <a:endParaRPr lang="fr-FR" sz="800" dirty="0"/>
          </a:p>
        </p:txBody>
      </p:sp>
      <p:sp>
        <p:nvSpPr>
          <p:cNvPr id="54" name="Rectangle 53"/>
          <p:cNvSpPr>
            <a:spLocks noChangeAspect="1"/>
          </p:cNvSpPr>
          <p:nvPr/>
        </p:nvSpPr>
        <p:spPr>
          <a:xfrm>
            <a:off x="4941352" y="4963212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fr-CA" altLang="fr-FR" sz="800" dirty="0" smtClean="0">
                <a:solidFill>
                  <a:schemeClr val="tx1"/>
                </a:solidFill>
                <a:cs typeface="Arial" pitchFamily="34" charset="0"/>
              </a:rPr>
              <a:t>Inférieure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GB" altLang="fr-FR" sz="800" dirty="0" err="1" smtClean="0">
                <a:solidFill>
                  <a:schemeClr val="tx1"/>
                </a:solidFill>
                <a:cs typeface="Arial" pitchFamily="34" charset="0"/>
              </a:rPr>
              <a:t>à</a:t>
            </a:r>
            <a:r>
              <a:rPr lang="en-GB" altLang="fr-FR" sz="8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GB" altLang="fr-FR" sz="800" dirty="0" err="1" smtClean="0">
                <a:solidFill>
                  <a:schemeClr val="tx1"/>
                </a:solidFill>
                <a:cs typeface="Arial" pitchFamily="34" charset="0"/>
              </a:rPr>
              <a:t>celle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 du vent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6" name="Rectangle 55"/>
          <p:cNvSpPr>
            <a:spLocks noChangeAspect="1"/>
          </p:cNvSpPr>
          <p:nvPr/>
        </p:nvSpPr>
        <p:spPr>
          <a:xfrm>
            <a:off x="3327001" y="5815357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Poids </a:t>
            </a:r>
            <a:endParaRPr lang="fr-FR" sz="800" dirty="0"/>
          </a:p>
        </p:txBody>
      </p:sp>
      <p:sp>
        <p:nvSpPr>
          <p:cNvPr id="57" name="Rectangle 56"/>
          <p:cNvSpPr>
            <a:spLocks noChangeAspect="1"/>
          </p:cNvSpPr>
          <p:nvPr/>
        </p:nvSpPr>
        <p:spPr>
          <a:xfrm>
            <a:off x="4941352" y="5815357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15 kg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8" name="Rectangle 57"/>
          <p:cNvSpPr>
            <a:spLocks noChangeAspect="1"/>
          </p:cNvSpPr>
          <p:nvPr/>
        </p:nvSpPr>
        <p:spPr>
          <a:xfrm>
            <a:off x="3327001" y="5985786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/>
              <a:t>T</a:t>
            </a:r>
            <a:r>
              <a:rPr lang="fr-FR" sz="800" dirty="0" smtClean="0"/>
              <a:t>ension de sortie</a:t>
            </a:r>
            <a:endParaRPr lang="fr-FR" sz="800" dirty="0"/>
          </a:p>
        </p:txBody>
      </p:sp>
      <p:sp>
        <p:nvSpPr>
          <p:cNvPr id="61" name="Rectangle 60"/>
          <p:cNvSpPr>
            <a:spLocks noChangeAspect="1"/>
          </p:cNvSpPr>
          <p:nvPr/>
        </p:nvSpPr>
        <p:spPr>
          <a:xfrm>
            <a:off x="4941352" y="5985786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fr-CA" altLang="fr-FR" sz="800" smtClean="0">
                <a:solidFill>
                  <a:schemeClr val="tx1"/>
                </a:solidFill>
                <a:cs typeface="Arial" pitchFamily="34" charset="0"/>
              </a:rPr>
              <a:t>Régulateur 12 ou 24 volts</a:t>
            </a:r>
            <a:endParaRPr lang="fr-CA" altLang="fr-FR" sz="8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89653" y="8172500"/>
            <a:ext cx="36277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" dirty="0" smtClean="0"/>
              <a:t>Courbe indicative dont la précision varie en fonction de la force et de la constance du vent</a:t>
            </a:r>
            <a:endParaRPr lang="fr-FR" sz="600" dirty="0"/>
          </a:p>
        </p:txBody>
      </p:sp>
      <p:sp>
        <p:nvSpPr>
          <p:cNvPr id="63" name="Rectangle 62"/>
          <p:cNvSpPr>
            <a:spLocks noChangeAspect="1"/>
          </p:cNvSpPr>
          <p:nvPr/>
        </p:nvSpPr>
        <p:spPr>
          <a:xfrm>
            <a:off x="3327001" y="5474499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Vitesse de coupure</a:t>
            </a:r>
            <a:endParaRPr lang="fr-FR" sz="800" dirty="0"/>
          </a:p>
        </p:txBody>
      </p:sp>
      <p:sp>
        <p:nvSpPr>
          <p:cNvPr id="67" name="Rectangle 66"/>
          <p:cNvSpPr>
            <a:spLocks noChangeAspect="1"/>
          </p:cNvSpPr>
          <p:nvPr/>
        </p:nvSpPr>
        <p:spPr>
          <a:xfrm>
            <a:off x="4941352" y="5474499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fr-CA" altLang="fr-FR" sz="800" dirty="0" smtClean="0">
                <a:solidFill>
                  <a:schemeClr val="tx1"/>
                </a:solidFill>
                <a:cs typeface="Arial" pitchFamily="34" charset="0"/>
              </a:rPr>
              <a:t>Réglable</a:t>
            </a:r>
            <a:r>
              <a:rPr lang="en-GB" altLang="fr-FR" sz="800" dirty="0" smtClean="0">
                <a:solidFill>
                  <a:schemeClr val="tx1"/>
                </a:solidFill>
                <a:cs typeface="Arial" pitchFamily="34" charset="0"/>
              </a:rPr>
              <a:t> (20 m/s maximum)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8" name="Rectangle 67"/>
          <p:cNvSpPr>
            <a:spLocks noChangeAspect="1"/>
          </p:cNvSpPr>
          <p:nvPr/>
        </p:nvSpPr>
        <p:spPr>
          <a:xfrm>
            <a:off x="3327001" y="5644928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Réarmement</a:t>
            </a:r>
            <a:endParaRPr lang="fr-FR" sz="800" dirty="0"/>
          </a:p>
        </p:txBody>
      </p:sp>
      <p:sp>
        <p:nvSpPr>
          <p:cNvPr id="69" name="Rectangle 68"/>
          <p:cNvSpPr>
            <a:spLocks noChangeAspect="1"/>
          </p:cNvSpPr>
          <p:nvPr/>
        </p:nvSpPr>
        <p:spPr>
          <a:xfrm>
            <a:off x="4941352" y="5644928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en-GB" altLang="fr-FR" sz="800" dirty="0" err="1" smtClean="0">
                <a:solidFill>
                  <a:schemeClr val="tx1"/>
                </a:solidFill>
                <a:cs typeface="Arial" pitchFamily="34" charset="0"/>
              </a:rPr>
              <a:t>Automatique</a:t>
            </a:r>
            <a:endParaRPr lang="en-GB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0" name="Rectangle 69"/>
          <p:cNvSpPr>
            <a:spLocks noChangeAspect="1"/>
          </p:cNvSpPr>
          <p:nvPr/>
        </p:nvSpPr>
        <p:spPr>
          <a:xfrm>
            <a:off x="3327001" y="6156219"/>
            <a:ext cx="1620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/>
              <a:t>Diamètre du mat</a:t>
            </a:r>
            <a:endParaRPr lang="fr-FR" sz="800" dirty="0"/>
          </a:p>
        </p:txBody>
      </p:sp>
      <p:sp>
        <p:nvSpPr>
          <p:cNvPr id="71" name="Rectangle 70"/>
          <p:cNvSpPr>
            <a:spLocks noChangeAspect="1"/>
          </p:cNvSpPr>
          <p:nvPr/>
        </p:nvSpPr>
        <p:spPr>
          <a:xfrm>
            <a:off x="4941352" y="6156220"/>
            <a:ext cx="1656000" cy="16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</a:pPr>
            <a:r>
              <a:rPr lang="fr-CA" altLang="fr-FR" sz="800" dirty="0" smtClean="0">
                <a:solidFill>
                  <a:schemeClr val="tx1"/>
                </a:solidFill>
                <a:cs typeface="Arial" pitchFamily="34" charset="0"/>
              </a:rPr>
              <a:t>50 mm</a:t>
            </a:r>
            <a:endParaRPr lang="fr-CA" altLang="fr-FR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052670" y="7957056"/>
            <a:ext cx="15520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Régulateur </a:t>
            </a:r>
            <a:r>
              <a:rPr lang="fr-FR" sz="800" dirty="0" smtClean="0"/>
              <a:t>TRISTAR MPPT 30</a:t>
            </a:r>
            <a:endParaRPr lang="fr-FR" sz="800" dirty="0"/>
          </a:p>
        </p:txBody>
      </p:sp>
      <p:grpSp>
        <p:nvGrpSpPr>
          <p:cNvPr id="7" name="Groupe 6"/>
          <p:cNvGrpSpPr/>
          <p:nvPr/>
        </p:nvGrpSpPr>
        <p:grpSpPr>
          <a:xfrm>
            <a:off x="3344330" y="6444260"/>
            <a:ext cx="3253110" cy="1719182"/>
            <a:chOff x="3344330" y="6501044"/>
            <a:chExt cx="3240360" cy="1719182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44330" y="6501044"/>
              <a:ext cx="3240360" cy="171918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1013" y="7322923"/>
              <a:ext cx="114582" cy="62499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0262" y="7293223"/>
              <a:ext cx="116147" cy="56314"/>
            </a:xfrm>
            <a:prstGeom prst="rect">
              <a:avLst/>
            </a:prstGeom>
          </p:spPr>
        </p:pic>
      </p:grpSp>
      <p:pic>
        <p:nvPicPr>
          <p:cNvPr id="3" name="Picture 2" descr="C:\Antoine Briand\Communication\Images\City_Wind_Mini_Vue_Artiste_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20" y="2951238"/>
            <a:ext cx="2244281" cy="336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625" y="6594195"/>
            <a:ext cx="1340269" cy="134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0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Personnalisé 25">
      <a:dk1>
        <a:srgbClr val="595959"/>
      </a:dk1>
      <a:lt1>
        <a:srgbClr val="424242"/>
      </a:lt1>
      <a:dk2>
        <a:srgbClr val="242852"/>
      </a:dk2>
      <a:lt2>
        <a:srgbClr val="ACCBF9"/>
      </a:lt2>
      <a:accent1>
        <a:srgbClr val="DFEBF5"/>
      </a:accent1>
      <a:accent2>
        <a:srgbClr val="ACCBF9"/>
      </a:accent2>
      <a:accent3>
        <a:srgbClr val="595959"/>
      </a:accent3>
      <a:accent4>
        <a:srgbClr val="ACCBF9"/>
      </a:accent4>
      <a:accent5>
        <a:srgbClr val="5AA2AE"/>
      </a:accent5>
      <a:accent6>
        <a:srgbClr val="ACCBF9"/>
      </a:accent6>
      <a:hlink>
        <a:srgbClr val="3477B2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14335</TotalTime>
  <Words>197</Words>
  <Application>Microsoft Office PowerPoint</Application>
  <PresentationFormat>Affichage à l'écran (4:3)</PresentationFormat>
  <Paragraphs>49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Origine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Briand</dc:creator>
  <cp:lastModifiedBy>Antoine Briand</cp:lastModifiedBy>
  <cp:revision>144</cp:revision>
  <cp:lastPrinted>2018-01-24T13:58:53Z</cp:lastPrinted>
  <dcterms:created xsi:type="dcterms:W3CDTF">2014-10-07T08:17:28Z</dcterms:created>
  <dcterms:modified xsi:type="dcterms:W3CDTF">2018-01-24T20:06:21Z</dcterms:modified>
</cp:coreProperties>
</file>