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6858000" cy="9144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52" y="284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74" y="-8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71BF76-57F8-46CA-B20F-CAB4BAD3300E}" type="datetimeFigureOut">
              <a:rPr lang="fr-FR" smtClean="0"/>
              <a:t>26/01/2018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00A5D-7F4A-422C-B5EC-461588D402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26778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2D38D7B8-7297-4A3B-9AA5-E6E2F9FF51F6}" type="datetimeFigureOut">
              <a:rPr lang="fr-FR" smtClean="0"/>
              <a:t>26/01/2018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68350"/>
            <a:ext cx="287655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8096AD76-F98F-4BB0-A670-8A5C909D46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4378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96AD76-F98F-4BB0-A670-8A5C909D463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0308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890718" y="5057140"/>
            <a:ext cx="5238582" cy="1320800"/>
          </a:xfrm>
        </p:spPr>
        <p:txBody>
          <a:bodyPr anchor="ctr" anchorCtr="0"/>
          <a:lstStyle>
            <a:lvl1pPr algn="ct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914400" y="6832600"/>
            <a:ext cx="5143500" cy="711200"/>
          </a:xfrm>
        </p:spPr>
        <p:txBody>
          <a:bodyPr anchor="ctr"/>
          <a:lstStyle>
            <a:lvl1pPr marL="0" indent="0" algn="ct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4800600" y="8473440"/>
            <a:ext cx="1714500" cy="48768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5B1A5589-C4D1-47C5-9304-6FEC5156BF0C}" type="datetime1">
              <a:rPr lang="fr-FR" smtClean="0"/>
              <a:t>26/01/2018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173986" y="8473440"/>
            <a:ext cx="2606040" cy="48768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Confidentiel</a:t>
            </a:r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912114" y="8473440"/>
            <a:ext cx="914400" cy="487680"/>
          </a:xfrm>
          <a:prstGeom prst="rect">
            <a:avLst/>
          </a:prstGeom>
        </p:spPr>
        <p:txBody>
          <a:bodyPr/>
          <a:lstStyle/>
          <a:p>
            <a:fld id="{345B000D-7E43-4EDC-8504-A48872E6C8A7}" type="slidenum">
              <a:rPr lang="fr-FR" smtClean="0"/>
              <a:t>‹N°›</a:t>
            </a:fld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678656" y="4864100"/>
            <a:ext cx="5486400" cy="170688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685800" y="6731000"/>
            <a:ext cx="5486400" cy="9144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678656" y="4864100"/>
            <a:ext cx="171450" cy="170688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685800" y="6731000"/>
            <a:ext cx="171450" cy="9144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2" name="Picture 2" descr="X:\21_Mkg_com°\99_Divers logos\Logo TS (2)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171" y="8508438"/>
            <a:ext cx="832577" cy="353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Espace réservé du pied de page 2"/>
          <p:cNvSpPr txBox="1">
            <a:spLocks/>
          </p:cNvSpPr>
          <p:nvPr userDrawn="1"/>
        </p:nvSpPr>
        <p:spPr>
          <a:xfrm>
            <a:off x="1106742" y="8536872"/>
            <a:ext cx="1890210" cy="355609"/>
          </a:xfrm>
          <a:prstGeom prst="rect">
            <a:avLst/>
          </a:prstGeom>
        </p:spPr>
        <p:txBody>
          <a:bodyPr vert="horz"/>
          <a:lstStyle>
            <a:defPPr>
              <a:defRPr lang="fr-FR"/>
            </a:defPPr>
            <a:lvl1pPr marL="0" algn="r" defTabSz="914400" rtl="0" eaLnBrk="1" latinLnBrk="0" hangingPunct="1">
              <a:defRPr kumimoji="0"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800" dirty="0" smtClean="0"/>
              <a:t>Propriété de Technique Solaire</a:t>
            </a:r>
            <a:endParaRPr lang="fr-FR" sz="800" dirty="0"/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 rotWithShape="1">
          <a:blip r:embed="rId3"/>
          <a:srcRect r="3226"/>
          <a:stretch/>
        </p:blipFill>
        <p:spPr>
          <a:xfrm>
            <a:off x="-1" y="923595"/>
            <a:ext cx="6858000" cy="324163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833156" y="8475134"/>
            <a:ext cx="648072" cy="355609"/>
          </a:xfrm>
          <a:prstGeom prst="rect">
            <a:avLst/>
          </a:prstGeom>
        </p:spPr>
        <p:txBody>
          <a:bodyPr/>
          <a:lstStyle/>
          <a:p>
            <a:fld id="{AC883E1D-DEDE-4E17-AED0-62382FA9626D}" type="datetime1">
              <a:rPr lang="fr-FR" smtClean="0"/>
              <a:t>26/01/2018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5481228" y="8475134"/>
            <a:ext cx="779820" cy="355609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Confidentiel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237312" y="8470900"/>
            <a:ext cx="277788" cy="359843"/>
          </a:xfrm>
          <a:prstGeom prst="rect">
            <a:avLst/>
          </a:prstGeom>
        </p:spPr>
        <p:txBody>
          <a:bodyPr/>
          <a:lstStyle/>
          <a:p>
            <a:fld id="{345B000D-7E43-4EDC-8504-A48872E6C8A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833156" y="8475134"/>
            <a:ext cx="648072" cy="355609"/>
          </a:xfrm>
          <a:prstGeom prst="rect">
            <a:avLst/>
          </a:prstGeom>
        </p:spPr>
        <p:txBody>
          <a:bodyPr/>
          <a:lstStyle/>
          <a:p>
            <a:fld id="{98CC4949-110C-41FA-AEFE-80F128C766BD}" type="datetime1">
              <a:rPr lang="fr-FR" smtClean="0"/>
              <a:t>26/01/2018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5481228" y="8475134"/>
            <a:ext cx="779820" cy="355609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Confidentiel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237312" y="8470900"/>
            <a:ext cx="277788" cy="359843"/>
          </a:xfrm>
          <a:prstGeom prst="rect">
            <a:avLst/>
          </a:prstGeom>
        </p:spPr>
        <p:txBody>
          <a:bodyPr/>
          <a:lstStyle/>
          <a:p>
            <a:fld id="{345B000D-7E43-4EDC-8504-A48872E6C8A7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342900" y="8470900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le isocèle 7"/>
          <p:cNvSpPr>
            <a:spLocks noChangeAspect="1"/>
          </p:cNvSpPr>
          <p:nvPr/>
        </p:nvSpPr>
        <p:spPr>
          <a:xfrm rot="5400000">
            <a:off x="258661" y="8658391"/>
            <a:ext cx="254465" cy="90236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5400000">
            <a:off x="1015325" y="4269269"/>
            <a:ext cx="780288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833156" y="8475134"/>
            <a:ext cx="648072" cy="355609"/>
          </a:xfrm>
          <a:prstGeom prst="rect">
            <a:avLst/>
          </a:prstGeom>
        </p:spPr>
        <p:txBody>
          <a:bodyPr/>
          <a:lstStyle/>
          <a:p>
            <a:fld id="{7D301114-DBC9-466F-A4C0-18CB661CC934}" type="datetime1">
              <a:rPr lang="fr-FR" smtClean="0"/>
              <a:t>26/01/2018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5481228" y="8475134"/>
            <a:ext cx="779820" cy="355609"/>
          </a:xfrm>
          <a:prstGeom prst="rect">
            <a:avLst/>
          </a:prstGeom>
        </p:spPr>
        <p:txBody>
          <a:bodyPr/>
          <a:lstStyle/>
          <a:p>
            <a:r>
              <a:rPr lang="fr-FR" dirty="0" smtClean="0"/>
              <a:t>Confidentiel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237312" y="8470900"/>
            <a:ext cx="277788" cy="359843"/>
          </a:xfrm>
          <a:prstGeom prst="rect">
            <a:avLst/>
          </a:prstGeom>
        </p:spPr>
        <p:txBody>
          <a:bodyPr/>
          <a:lstStyle/>
          <a:p>
            <a:fld id="{345B000D-7E43-4EDC-8504-A48872E6C8A7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42900" y="1625600"/>
            <a:ext cx="6172200" cy="658368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3962400"/>
            <a:ext cx="5143500" cy="14224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71550" y="5689600"/>
            <a:ext cx="5086350" cy="1524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800600" y="8473440"/>
            <a:ext cx="1714500" cy="487680"/>
          </a:xfrm>
          <a:prstGeom prst="rect">
            <a:avLst/>
          </a:prstGeom>
        </p:spPr>
        <p:txBody>
          <a:bodyPr/>
          <a:lstStyle/>
          <a:p>
            <a:fld id="{7B04A4DF-6702-484B-9E9A-33D45AD2380F}" type="datetime1">
              <a:rPr lang="fr-FR" smtClean="0"/>
              <a:t>26/01/2018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173986" y="8473440"/>
            <a:ext cx="2606040" cy="48768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Confidentiel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02386" y="8473440"/>
            <a:ext cx="1140714" cy="487680"/>
          </a:xfrm>
          <a:prstGeom prst="rect">
            <a:avLst/>
          </a:prstGeom>
        </p:spPr>
        <p:txBody>
          <a:bodyPr/>
          <a:lstStyle/>
          <a:p>
            <a:fld id="{345B000D-7E43-4EDC-8504-A48872E6C8A7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85800" y="3759200"/>
            <a:ext cx="5486400" cy="170688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85800" y="3759200"/>
            <a:ext cx="171450" cy="170688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04800"/>
            <a:ext cx="6172200" cy="121920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833156" y="8475134"/>
            <a:ext cx="648072" cy="355609"/>
          </a:xfrm>
          <a:prstGeom prst="rect">
            <a:avLst/>
          </a:prstGeom>
        </p:spPr>
        <p:txBody>
          <a:bodyPr/>
          <a:lstStyle/>
          <a:p>
            <a:fld id="{85F92462-DEE9-4A45-AA10-A05BC82B6C2E}" type="datetime1">
              <a:rPr lang="fr-FR" smtClean="0"/>
              <a:t>26/01/2018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5481228" y="8475134"/>
            <a:ext cx="779820" cy="355609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Confidentiel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237312" y="8470900"/>
            <a:ext cx="277788" cy="359843"/>
          </a:xfrm>
          <a:prstGeom prst="rect">
            <a:avLst/>
          </a:prstGeom>
        </p:spPr>
        <p:txBody>
          <a:bodyPr/>
          <a:lstStyle/>
          <a:p>
            <a:fld id="{345B000D-7E43-4EDC-8504-A48872E6C8A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342900" y="1625600"/>
            <a:ext cx="3031236" cy="658368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3474149" y="1621536"/>
            <a:ext cx="3031236" cy="658368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04800"/>
            <a:ext cx="6172200" cy="12192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1714500"/>
            <a:ext cx="3030141" cy="9144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3486151" y="1727200"/>
            <a:ext cx="3031331" cy="9144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833156" y="8475134"/>
            <a:ext cx="648072" cy="355609"/>
          </a:xfrm>
          <a:prstGeom prst="rect">
            <a:avLst/>
          </a:prstGeom>
        </p:spPr>
        <p:txBody>
          <a:bodyPr/>
          <a:lstStyle/>
          <a:p>
            <a:fld id="{7ABD77FC-949A-4827-860E-750EDDE56AF4}" type="datetime1">
              <a:rPr lang="fr-FR" smtClean="0"/>
              <a:t>26/01/2018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5481228" y="8475134"/>
            <a:ext cx="779820" cy="355609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Confidentiel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237312" y="8470900"/>
            <a:ext cx="277788" cy="359843"/>
          </a:xfrm>
          <a:prstGeom prst="rect">
            <a:avLst/>
          </a:prstGeom>
        </p:spPr>
        <p:txBody>
          <a:bodyPr/>
          <a:lstStyle/>
          <a:p>
            <a:fld id="{345B000D-7E43-4EDC-8504-A48872E6C8A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342900" y="2844800"/>
            <a:ext cx="3028950" cy="53848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3486150" y="2844800"/>
            <a:ext cx="3028950" cy="53848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04800"/>
            <a:ext cx="6172200" cy="121920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833156" y="8475134"/>
            <a:ext cx="648072" cy="355609"/>
          </a:xfrm>
          <a:prstGeom prst="rect">
            <a:avLst/>
          </a:prstGeom>
        </p:spPr>
        <p:txBody>
          <a:bodyPr/>
          <a:lstStyle/>
          <a:p>
            <a:fld id="{A99312A7-149B-45C8-A93C-1CFC62CFD537}" type="datetime1">
              <a:rPr lang="fr-FR" smtClean="0"/>
              <a:t>26/01/2018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481228" y="8475134"/>
            <a:ext cx="779820" cy="355609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Confidentiel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237312" y="8470900"/>
            <a:ext cx="277788" cy="359843"/>
          </a:xfrm>
          <a:prstGeom prst="rect">
            <a:avLst/>
          </a:prstGeom>
        </p:spPr>
        <p:txBody>
          <a:bodyPr/>
          <a:lstStyle/>
          <a:p>
            <a:fld id="{345B000D-7E43-4EDC-8504-A48872E6C8A7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Triangle isocèle 5"/>
          <p:cNvSpPr>
            <a:spLocks noChangeAspect="1"/>
          </p:cNvSpPr>
          <p:nvPr/>
        </p:nvSpPr>
        <p:spPr>
          <a:xfrm rot="5400000">
            <a:off x="258661" y="8658391"/>
            <a:ext cx="254465" cy="90236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833156" y="8475134"/>
            <a:ext cx="648072" cy="355609"/>
          </a:xfrm>
          <a:prstGeom prst="rect">
            <a:avLst/>
          </a:prstGeom>
        </p:spPr>
        <p:txBody>
          <a:bodyPr/>
          <a:lstStyle/>
          <a:p>
            <a:fld id="{123A88D1-9EF4-4F64-BB6E-E89F417B00C0}" type="datetime1">
              <a:rPr lang="fr-FR" smtClean="0"/>
              <a:t>26/01/2018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5481228" y="8475134"/>
            <a:ext cx="779820" cy="355609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Confidentiel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237312" y="8470900"/>
            <a:ext cx="277788" cy="359843"/>
          </a:xfrm>
          <a:prstGeom prst="rect">
            <a:avLst/>
          </a:prstGeom>
        </p:spPr>
        <p:txBody>
          <a:bodyPr/>
          <a:lstStyle/>
          <a:p>
            <a:fld id="{345B000D-7E43-4EDC-8504-A48872E6C8A7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Connecteur droit 4"/>
          <p:cNvSpPr>
            <a:spLocks noChangeShapeType="1"/>
          </p:cNvSpPr>
          <p:nvPr/>
        </p:nvSpPr>
        <p:spPr bwMode="auto">
          <a:xfrm>
            <a:off x="342900" y="8470900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le isocèle 5"/>
          <p:cNvSpPr>
            <a:spLocks noChangeAspect="1"/>
          </p:cNvSpPr>
          <p:nvPr/>
        </p:nvSpPr>
        <p:spPr>
          <a:xfrm rot="5400000">
            <a:off x="258661" y="8658391"/>
            <a:ext cx="254465" cy="90236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43450" y="406400"/>
            <a:ext cx="1885950" cy="11176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743450" y="1625601"/>
            <a:ext cx="1885950" cy="6457951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833156" y="8475134"/>
            <a:ext cx="648072" cy="355609"/>
          </a:xfrm>
          <a:prstGeom prst="rect">
            <a:avLst/>
          </a:prstGeom>
        </p:spPr>
        <p:txBody>
          <a:bodyPr/>
          <a:lstStyle/>
          <a:p>
            <a:fld id="{EF2B37E0-05C6-472A-9A4B-7253D0AAF02F}" type="datetime1">
              <a:rPr lang="fr-FR" smtClean="0"/>
              <a:t>26/01/2018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5481228" y="8475134"/>
            <a:ext cx="779820" cy="355609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Confidentiel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237312" y="8470900"/>
            <a:ext cx="277788" cy="359843"/>
          </a:xfrm>
          <a:prstGeom prst="rect">
            <a:avLst/>
          </a:prstGeom>
        </p:spPr>
        <p:txBody>
          <a:bodyPr/>
          <a:lstStyle/>
          <a:p>
            <a:fld id="{345B000D-7E43-4EDC-8504-A48872E6C8A7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342900" y="8470900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 rot="5400000">
            <a:off x="610264" y="4432300"/>
            <a:ext cx="804672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le isocèle 8"/>
          <p:cNvSpPr>
            <a:spLocks noChangeAspect="1"/>
          </p:cNvSpPr>
          <p:nvPr/>
        </p:nvSpPr>
        <p:spPr>
          <a:xfrm rot="5400000">
            <a:off x="258661" y="8658391"/>
            <a:ext cx="254465" cy="90236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"/>
          </p:nvPr>
        </p:nvSpPr>
        <p:spPr>
          <a:xfrm>
            <a:off x="228600" y="406400"/>
            <a:ext cx="4286250" cy="7620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667808"/>
            <a:ext cx="6172200" cy="899584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42900" y="2540000"/>
            <a:ext cx="6172200" cy="5693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625600"/>
            <a:ext cx="6172200" cy="7112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833156" y="8475134"/>
            <a:ext cx="648072" cy="355609"/>
          </a:xfrm>
          <a:prstGeom prst="rect">
            <a:avLst/>
          </a:prstGeom>
        </p:spPr>
        <p:txBody>
          <a:bodyPr/>
          <a:lstStyle/>
          <a:p>
            <a:fld id="{D009E3F3-C30F-442A-A891-5DCB260C0A8A}" type="datetime1">
              <a:rPr lang="fr-FR" smtClean="0"/>
              <a:t>26/01/2018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5481228" y="8475134"/>
            <a:ext cx="779820" cy="355609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Confidentiel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237312" y="8470900"/>
            <a:ext cx="277788" cy="359843"/>
          </a:xfrm>
          <a:prstGeom prst="rect">
            <a:avLst/>
          </a:prstGeom>
        </p:spPr>
        <p:txBody>
          <a:bodyPr/>
          <a:lstStyle/>
          <a:p>
            <a:fld id="{345B000D-7E43-4EDC-8504-A48872E6C8A7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342900" y="8470900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le isocèle 8"/>
          <p:cNvSpPr>
            <a:spLocks noChangeAspect="1"/>
          </p:cNvSpPr>
          <p:nvPr/>
        </p:nvSpPr>
        <p:spPr>
          <a:xfrm rot="5400000">
            <a:off x="258661" y="8658391"/>
            <a:ext cx="254465" cy="90236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342900" y="667808"/>
            <a:ext cx="137160" cy="9144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mailto:contact@adv-tech.fr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42900" y="203200"/>
            <a:ext cx="6172200" cy="624384"/>
          </a:xfrm>
          <a:prstGeom prst="rect">
            <a:avLst/>
          </a:prstGeom>
        </p:spPr>
        <p:txBody>
          <a:bodyPr vert="horz" anchor="ctr" anchorCtr="0">
            <a:normAutofit/>
          </a:bodyPr>
          <a:lstStyle/>
          <a:p>
            <a:r>
              <a:rPr kumimoji="0" lang="fr-FR" dirty="0" smtClean="0"/>
              <a:t>Modifiez le style du titre</a:t>
            </a:r>
            <a:endParaRPr kumimoji="0" lang="en-US" dirty="0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42900" y="1625600"/>
            <a:ext cx="6172200" cy="65471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dirty="0" smtClean="0"/>
              <a:t>Modifiez les styles du texte du masque</a:t>
            </a:r>
          </a:p>
          <a:p>
            <a:pPr lvl="1" eaLnBrk="1" latinLnBrk="0" hangingPunct="1"/>
            <a:r>
              <a:rPr kumimoji="0" lang="fr-FR" dirty="0" smtClean="0"/>
              <a:t>Deuxième niveau</a:t>
            </a:r>
          </a:p>
          <a:p>
            <a:pPr lvl="2" eaLnBrk="1" latinLnBrk="0" hangingPunct="1"/>
            <a:r>
              <a:rPr kumimoji="0" lang="fr-FR" dirty="0" smtClean="0"/>
              <a:t>Troisième niveau</a:t>
            </a:r>
          </a:p>
          <a:p>
            <a:pPr lvl="3" eaLnBrk="1" latinLnBrk="0" hangingPunct="1"/>
            <a:r>
              <a:rPr kumimoji="0" lang="fr-FR" dirty="0" smtClean="0"/>
              <a:t>Quatrième niveau</a:t>
            </a:r>
          </a:p>
          <a:p>
            <a:pPr lvl="4" eaLnBrk="1" latinLnBrk="0" hangingPunct="1"/>
            <a:r>
              <a:rPr kumimoji="0" lang="fr-FR" dirty="0" smtClean="0"/>
              <a:t>Cinquième niveau</a:t>
            </a:r>
            <a:endParaRPr kumimoji="0" lang="en-US" dirty="0"/>
          </a:p>
        </p:txBody>
      </p:sp>
      <p:sp>
        <p:nvSpPr>
          <p:cNvPr id="28" name="Connecteur droit 27"/>
          <p:cNvSpPr>
            <a:spLocks noChangeShapeType="1"/>
          </p:cNvSpPr>
          <p:nvPr/>
        </p:nvSpPr>
        <p:spPr bwMode="auto">
          <a:xfrm>
            <a:off x="342900" y="8470900"/>
            <a:ext cx="6172200" cy="0"/>
          </a:xfrm>
          <a:prstGeom prst="line">
            <a:avLst/>
          </a:prstGeom>
          <a:noFill/>
          <a:ln w="9525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200"/>
          </a:p>
        </p:txBody>
      </p:sp>
      <p:sp>
        <p:nvSpPr>
          <p:cNvPr id="29" name="Connecteur droit 28"/>
          <p:cNvSpPr>
            <a:spLocks noChangeShapeType="1"/>
          </p:cNvSpPr>
          <p:nvPr/>
        </p:nvSpPr>
        <p:spPr bwMode="auto">
          <a:xfrm>
            <a:off x="342900" y="1187624"/>
            <a:ext cx="6172200" cy="0"/>
          </a:xfrm>
          <a:prstGeom prst="line">
            <a:avLst/>
          </a:prstGeom>
          <a:noFill/>
          <a:ln w="9525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Espace réservé du pied de page 2"/>
          <p:cNvSpPr txBox="1">
            <a:spLocks/>
          </p:cNvSpPr>
          <p:nvPr userDrawn="1"/>
        </p:nvSpPr>
        <p:spPr>
          <a:xfrm>
            <a:off x="260648" y="8536872"/>
            <a:ext cx="5220580" cy="499624"/>
          </a:xfrm>
          <a:prstGeom prst="rect">
            <a:avLst/>
          </a:prstGeom>
        </p:spPr>
        <p:txBody>
          <a:bodyPr vert="horz"/>
          <a:lstStyle>
            <a:defPPr>
              <a:defRPr lang="fr-FR"/>
            </a:defPPr>
            <a:lvl1pPr marL="0" algn="r" defTabSz="914400" rtl="0" eaLnBrk="1" latinLnBrk="0" hangingPunct="1">
              <a:defRPr kumimoji="0"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800" dirty="0" smtClean="0">
                <a:solidFill>
                  <a:schemeClr val="accent3"/>
                </a:solidFill>
              </a:rPr>
              <a:t>Propriété de SAS ADV</a:t>
            </a:r>
            <a:r>
              <a:rPr lang="fr-FR" sz="800" baseline="0" dirty="0" smtClean="0">
                <a:solidFill>
                  <a:schemeClr val="accent3"/>
                </a:solidFill>
              </a:rPr>
              <a:t> TECH -  3</a:t>
            </a:r>
            <a:r>
              <a:rPr kumimoji="0" lang="fr-FR" sz="800" kern="1200" dirty="0" smtClean="0">
                <a:solidFill>
                  <a:schemeClr val="accent3"/>
                </a:solidFill>
                <a:latin typeface="+mn-lt"/>
                <a:ea typeface="+mn-ea"/>
                <a:cs typeface="+mn-cs"/>
              </a:rPr>
              <a:t>4 rue Richard Wagner, 33700 MERIGNAC,</a:t>
            </a:r>
          </a:p>
          <a:p>
            <a:pPr algn="l"/>
            <a:r>
              <a:rPr kumimoji="0" lang="fr-FR" sz="800" kern="1200" dirty="0" smtClean="0">
                <a:solidFill>
                  <a:schemeClr val="accent3"/>
                </a:solidFill>
                <a:latin typeface="+mn-lt"/>
                <a:ea typeface="+mn-ea"/>
                <a:cs typeface="+mn-cs"/>
              </a:rPr>
              <a:t>SIREN  752 038 711 RCS BORDEAUX</a:t>
            </a:r>
            <a:r>
              <a:rPr kumimoji="0" lang="fr-FR" sz="800" kern="1200" baseline="0" dirty="0" smtClean="0">
                <a:solidFill>
                  <a:schemeClr val="accent3"/>
                </a:solidFill>
                <a:latin typeface="+mn-lt"/>
                <a:ea typeface="+mn-ea"/>
                <a:cs typeface="+mn-cs"/>
              </a:rPr>
              <a:t> - </a:t>
            </a:r>
            <a:r>
              <a:rPr kumimoji="0" lang="fr-FR" sz="800" kern="1200" dirty="0" smtClean="0">
                <a:solidFill>
                  <a:schemeClr val="accent3"/>
                </a:solidFill>
                <a:latin typeface="+mn-lt"/>
                <a:ea typeface="+mn-ea"/>
                <a:cs typeface="+mn-cs"/>
              </a:rPr>
              <a:t>TVA intracommunautaire : FR  32 752038711. </a:t>
            </a:r>
          </a:p>
          <a:p>
            <a:pPr algn="l"/>
            <a:r>
              <a:rPr kumimoji="0" lang="fr-FR" sz="800" u="sng" kern="1200" dirty="0" smtClean="0">
                <a:solidFill>
                  <a:sysClr val="windowText" lastClr="000000"/>
                </a:solidFill>
                <a:effectLst/>
                <a:latin typeface="+mn-lt"/>
                <a:ea typeface="+mn-ea"/>
                <a:cs typeface="+mn-cs"/>
                <a:hlinkClick r:id="rId13"/>
              </a:rPr>
              <a:t>contact@adv-tech.fr</a:t>
            </a:r>
            <a:endParaRPr lang="fr-FR" sz="800" dirty="0">
              <a:solidFill>
                <a:sysClr val="windowText" lastClr="000000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4869160" y="8532440"/>
            <a:ext cx="1544960" cy="4737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latinLnBrk="0" hangingPunct="1">
        <a:spcBef>
          <a:spcPct val="0"/>
        </a:spcBef>
        <a:buNone/>
        <a:defRPr kumimoji="0" sz="2400" kern="1200">
          <a:solidFill>
            <a:schemeClr val="bg2">
              <a:lumMod val="2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tx1">
            <a:lumMod val="75000"/>
          </a:schemeClr>
        </a:buClr>
        <a:buSzPct val="76000"/>
        <a:buFont typeface="Wingdings 2" panose="05020102010507070707" pitchFamily="18" charset="2"/>
        <a:buChar char=""/>
        <a:defRPr kumimoji="0" sz="1800" b="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2"/>
        </a:buClr>
        <a:buSzPct val="76000"/>
        <a:buFont typeface="Wingdings 2" panose="05020102010507070707" pitchFamily="18" charset="2"/>
        <a:buChar char=""/>
        <a:defRPr kumimoji="0" sz="12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2" panose="05020102010507070707" pitchFamily="18" charset="2"/>
        <a:buChar char=""/>
        <a:defRPr kumimoji="0"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99142" y="35496"/>
            <a:ext cx="3833914" cy="72008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altLang="fr-FR" sz="44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Arial" pitchFamily="34" charset="0"/>
              </a:rPr>
              <a:t>CityWind</a:t>
            </a:r>
            <a:r>
              <a:rPr kumimoji="0" lang="fr-FR" altLang="fr-FR" sz="4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Arial" pitchFamily="34" charset="0"/>
              </a:rPr>
              <a:t>® </a:t>
            </a:r>
            <a:r>
              <a:rPr kumimoji="0" lang="fr-FR" altLang="fr-FR" sz="4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Arial" pitchFamily="34" charset="0"/>
              </a:rPr>
              <a:t>3kW</a:t>
            </a:r>
            <a:endParaRPr kumimoji="0" lang="fr-FR" altLang="fr-FR" sz="40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72183" y="683568"/>
            <a:ext cx="3681153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i="1" dirty="0" smtClean="0"/>
              <a:t>Éolienne urbaine par définition</a:t>
            </a:r>
            <a:endParaRPr lang="fr-FR" i="1" dirty="0"/>
          </a:p>
        </p:txBody>
      </p:sp>
      <p:sp>
        <p:nvSpPr>
          <p:cNvPr id="14" name="Rectangle 13"/>
          <p:cNvSpPr/>
          <p:nvPr/>
        </p:nvSpPr>
        <p:spPr>
          <a:xfrm>
            <a:off x="478189" y="1439273"/>
            <a:ext cx="6131038" cy="28803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fr-FR" sz="1400" b="1" i="1" dirty="0" smtClean="0"/>
              <a:t>Des performances historiques</a:t>
            </a:r>
            <a:endParaRPr lang="fr-FR" sz="1400" b="1" i="1" dirty="0"/>
          </a:p>
        </p:txBody>
      </p:sp>
      <p:sp>
        <p:nvSpPr>
          <p:cNvPr id="16" name="Ellipse 15"/>
          <p:cNvSpPr/>
          <p:nvPr/>
        </p:nvSpPr>
        <p:spPr>
          <a:xfrm>
            <a:off x="188640" y="1295257"/>
            <a:ext cx="504056" cy="432048"/>
          </a:xfrm>
          <a:prstGeom prst="ellipse">
            <a:avLst/>
          </a:prstGeom>
          <a:solidFill>
            <a:schemeClr val="bg1">
              <a:lumMod val="60000"/>
              <a:lumOff val="40000"/>
            </a:schemeClr>
          </a:solidFill>
          <a:ln w="571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9" name="Rectangle 18"/>
          <p:cNvSpPr/>
          <p:nvPr/>
        </p:nvSpPr>
        <p:spPr>
          <a:xfrm>
            <a:off x="3198018" y="3216967"/>
            <a:ext cx="3399334" cy="28803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fr-FR" sz="1400" b="1" i="1" dirty="0" smtClean="0"/>
              <a:t>Des caractéristiques uniques</a:t>
            </a:r>
            <a:endParaRPr lang="fr-FR" sz="1400" b="1" i="1" dirty="0"/>
          </a:p>
        </p:txBody>
      </p:sp>
      <p:sp>
        <p:nvSpPr>
          <p:cNvPr id="20" name="Ellipse 19"/>
          <p:cNvSpPr/>
          <p:nvPr/>
        </p:nvSpPr>
        <p:spPr>
          <a:xfrm>
            <a:off x="2969739" y="3059832"/>
            <a:ext cx="504056" cy="432048"/>
          </a:xfrm>
          <a:prstGeom prst="ellipse">
            <a:avLst/>
          </a:prstGeom>
          <a:solidFill>
            <a:schemeClr val="bg1">
              <a:lumMod val="60000"/>
              <a:lumOff val="40000"/>
            </a:schemeClr>
          </a:solidFill>
          <a:ln w="571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2</a:t>
            </a:r>
          </a:p>
        </p:txBody>
      </p:sp>
      <p:grpSp>
        <p:nvGrpSpPr>
          <p:cNvPr id="5" name="Groupe 4"/>
          <p:cNvGrpSpPr/>
          <p:nvPr/>
        </p:nvGrpSpPr>
        <p:grpSpPr>
          <a:xfrm>
            <a:off x="3198018" y="3505000"/>
            <a:ext cx="3399334" cy="2765450"/>
            <a:chOff x="3270026" y="3505000"/>
            <a:chExt cx="3399334" cy="2765450"/>
          </a:xfrm>
        </p:grpSpPr>
        <p:sp>
          <p:nvSpPr>
            <p:cNvPr id="18" name="Rectangle 17"/>
            <p:cNvSpPr/>
            <p:nvPr/>
          </p:nvSpPr>
          <p:spPr>
            <a:xfrm>
              <a:off x="3270027" y="3505001"/>
              <a:ext cx="1566250" cy="160283"/>
            </a:xfrm>
            <a:prstGeom prst="rect">
              <a:avLst/>
            </a:prstGeom>
            <a:solidFill>
              <a:schemeClr val="accent1">
                <a:lumMod val="90000"/>
                <a:alpha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800" dirty="0" smtClean="0"/>
                <a:t>Type</a:t>
              </a:r>
              <a:endParaRPr lang="fr-FR" sz="800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836277" y="3505000"/>
              <a:ext cx="1833083" cy="160283"/>
            </a:xfrm>
            <a:prstGeom prst="rect">
              <a:avLst/>
            </a:prstGeom>
            <a:solidFill>
              <a:schemeClr val="accent1">
                <a:lumMod val="90000"/>
                <a:alpha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800" dirty="0">
                  <a:solidFill>
                    <a:schemeClr val="tx1"/>
                  </a:solidFill>
                  <a:cs typeface="Arial" pitchFamily="34" charset="0"/>
                </a:rPr>
                <a:t>Voilure </a:t>
              </a:r>
              <a:r>
                <a:rPr lang="fr-FR" sz="800" dirty="0" smtClean="0">
                  <a:solidFill>
                    <a:schemeClr val="tx1"/>
                  </a:solidFill>
                  <a:cs typeface="Arial" pitchFamily="34" charset="0"/>
                </a:rPr>
                <a:t>tournante, axe </a:t>
              </a:r>
              <a:r>
                <a:rPr lang="fr-FR" sz="800" dirty="0">
                  <a:solidFill>
                    <a:schemeClr val="tx1"/>
                  </a:solidFill>
                  <a:cs typeface="Arial" pitchFamily="34" charset="0"/>
                </a:rPr>
                <a:t>vertical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270027" y="3665283"/>
              <a:ext cx="1566250" cy="173758"/>
            </a:xfrm>
            <a:prstGeom prst="rect">
              <a:avLst/>
            </a:prstGeom>
            <a:solidFill>
              <a:schemeClr val="accent1">
                <a:lumMod val="90000"/>
                <a:alpha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800" dirty="0" smtClean="0"/>
                <a:t>Puissance nominale</a:t>
              </a:r>
              <a:endParaRPr lang="fr-FR" sz="800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836278" y="3665283"/>
              <a:ext cx="1833082" cy="173758"/>
            </a:xfrm>
            <a:prstGeom prst="rect">
              <a:avLst/>
            </a:prstGeom>
            <a:solidFill>
              <a:schemeClr val="accent1">
                <a:lumMod val="90000"/>
                <a:alpha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altLang="fr-FR" sz="800" dirty="0" smtClean="0">
                  <a:solidFill>
                    <a:schemeClr val="tx1"/>
                  </a:solidFill>
                  <a:cs typeface="Arial" pitchFamily="34" charset="0"/>
                </a:rPr>
                <a:t>3 kW </a:t>
              </a:r>
              <a:r>
                <a:rPr lang="en-GB" altLang="fr-FR" sz="800" dirty="0" err="1">
                  <a:solidFill>
                    <a:schemeClr val="tx1"/>
                  </a:solidFill>
                  <a:cs typeface="Arial" pitchFamily="34" charset="0"/>
                </a:rPr>
                <a:t>à</a:t>
              </a:r>
              <a:r>
                <a:rPr lang="en-GB" altLang="fr-FR" sz="800" dirty="0">
                  <a:solidFill>
                    <a:schemeClr val="tx1"/>
                  </a:solidFill>
                  <a:cs typeface="Arial" pitchFamily="34" charset="0"/>
                </a:rPr>
                <a:t> </a:t>
              </a:r>
              <a:r>
                <a:rPr lang="en-GB" altLang="fr-FR" sz="800" dirty="0" smtClean="0">
                  <a:solidFill>
                    <a:schemeClr val="tx1"/>
                  </a:solidFill>
                  <a:cs typeface="Arial" pitchFamily="34" charset="0"/>
                </a:rPr>
                <a:t>11 m</a:t>
              </a:r>
              <a:r>
                <a:rPr lang="en-GB" altLang="fr-FR" sz="800" dirty="0">
                  <a:solidFill>
                    <a:schemeClr val="tx1"/>
                  </a:solidFill>
                  <a:cs typeface="Arial" pitchFamily="34" charset="0"/>
                </a:rPr>
                <a:t>/s (</a:t>
              </a:r>
              <a:r>
                <a:rPr lang="en-GB" altLang="fr-FR" sz="800" dirty="0" smtClean="0">
                  <a:solidFill>
                    <a:schemeClr val="tx1"/>
                  </a:solidFill>
                  <a:cs typeface="Arial" pitchFamily="34" charset="0"/>
                </a:rPr>
                <a:t>39,6 km/h)</a:t>
              </a:r>
              <a:endParaRPr lang="fr-FR" sz="800" dirty="0" smtClean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270027" y="3839040"/>
              <a:ext cx="1566250" cy="173758"/>
            </a:xfrm>
            <a:prstGeom prst="rect">
              <a:avLst/>
            </a:prstGeom>
            <a:solidFill>
              <a:schemeClr val="accent1">
                <a:lumMod val="90000"/>
                <a:alpha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800" dirty="0" smtClean="0"/>
                <a:t>Puissance maximale</a:t>
              </a:r>
              <a:endParaRPr lang="fr-FR" sz="800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836277" y="3839040"/>
              <a:ext cx="1833082" cy="173758"/>
            </a:xfrm>
            <a:prstGeom prst="rect">
              <a:avLst/>
            </a:prstGeom>
            <a:solidFill>
              <a:schemeClr val="accent1">
                <a:lumMod val="90000"/>
                <a:alpha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altLang="fr-FR" sz="800" dirty="0" smtClean="0">
                  <a:solidFill>
                    <a:schemeClr val="tx1"/>
                  </a:solidFill>
                  <a:cs typeface="Arial" pitchFamily="34" charset="0"/>
                </a:rPr>
                <a:t>4,2 kW </a:t>
              </a:r>
              <a:r>
                <a:rPr lang="en-GB" altLang="fr-FR" sz="800" dirty="0" err="1">
                  <a:solidFill>
                    <a:schemeClr val="tx1"/>
                  </a:solidFill>
                  <a:cs typeface="Arial" pitchFamily="34" charset="0"/>
                </a:rPr>
                <a:t>à</a:t>
              </a:r>
              <a:r>
                <a:rPr lang="en-GB" altLang="fr-FR" sz="800" dirty="0">
                  <a:solidFill>
                    <a:schemeClr val="tx1"/>
                  </a:solidFill>
                  <a:cs typeface="Arial" pitchFamily="34" charset="0"/>
                </a:rPr>
                <a:t> </a:t>
              </a:r>
              <a:r>
                <a:rPr lang="en-GB" altLang="fr-FR" sz="800" dirty="0" smtClean="0">
                  <a:solidFill>
                    <a:schemeClr val="tx1"/>
                  </a:solidFill>
                  <a:cs typeface="Arial" pitchFamily="34" charset="0"/>
                </a:rPr>
                <a:t>13 m</a:t>
              </a:r>
              <a:r>
                <a:rPr lang="en-GB" altLang="fr-FR" sz="800" dirty="0">
                  <a:solidFill>
                    <a:schemeClr val="tx1"/>
                  </a:solidFill>
                  <a:cs typeface="Arial" pitchFamily="34" charset="0"/>
                </a:rPr>
                <a:t>/s </a:t>
              </a:r>
              <a:r>
                <a:rPr lang="en-GB" altLang="fr-FR" sz="800" dirty="0" smtClean="0">
                  <a:solidFill>
                    <a:schemeClr val="tx1"/>
                  </a:solidFill>
                  <a:cs typeface="Arial" pitchFamily="34" charset="0"/>
                </a:rPr>
                <a:t>(46,8 km/h)</a:t>
              </a:r>
              <a:endParaRPr lang="fr-FR" sz="800" dirty="0" smtClean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270027" y="4012798"/>
              <a:ext cx="1566250" cy="173758"/>
            </a:xfrm>
            <a:prstGeom prst="rect">
              <a:avLst/>
            </a:prstGeom>
            <a:solidFill>
              <a:schemeClr val="accent1">
                <a:lumMod val="90000"/>
                <a:alpha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800" dirty="0" smtClean="0"/>
                <a:t>Vitesse de démarrage</a:t>
              </a:r>
              <a:endParaRPr lang="fr-FR" sz="800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836278" y="4012798"/>
              <a:ext cx="1833082" cy="173758"/>
            </a:xfrm>
            <a:prstGeom prst="rect">
              <a:avLst/>
            </a:prstGeom>
            <a:solidFill>
              <a:schemeClr val="accent1">
                <a:lumMod val="90000"/>
                <a:alpha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fontAlgn="base">
                <a:spcBef>
                  <a:spcPct val="0"/>
                </a:spcBef>
              </a:pPr>
              <a:r>
                <a:rPr lang="en-GB" altLang="fr-FR" sz="800" dirty="0" smtClean="0">
                  <a:solidFill>
                    <a:schemeClr val="tx1"/>
                  </a:solidFill>
                  <a:cs typeface="Arial" pitchFamily="34" charset="0"/>
                </a:rPr>
                <a:t>2 m/s (7,2 km/h</a:t>
              </a:r>
              <a:r>
                <a:rPr lang="en-GB" altLang="fr-FR" sz="800" dirty="0">
                  <a:solidFill>
                    <a:schemeClr val="tx1"/>
                  </a:solidFill>
                  <a:cs typeface="Arial" pitchFamily="34" charset="0"/>
                </a:rPr>
                <a:t>)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270027" y="4186556"/>
              <a:ext cx="1566250" cy="173758"/>
            </a:xfrm>
            <a:prstGeom prst="rect">
              <a:avLst/>
            </a:prstGeom>
            <a:solidFill>
              <a:schemeClr val="accent1">
                <a:lumMod val="90000"/>
                <a:alpha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800" dirty="0" smtClean="0"/>
                <a:t>Vitesse de rotation maxi</a:t>
              </a:r>
              <a:endParaRPr lang="fr-FR" sz="800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4836278" y="4186555"/>
              <a:ext cx="1833082" cy="173758"/>
            </a:xfrm>
            <a:prstGeom prst="rect">
              <a:avLst/>
            </a:prstGeom>
            <a:solidFill>
              <a:schemeClr val="accent1">
                <a:lumMod val="90000"/>
                <a:alpha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fontAlgn="base">
                <a:spcBef>
                  <a:spcPct val="0"/>
                </a:spcBef>
              </a:pPr>
              <a:r>
                <a:rPr lang="en-GB" altLang="fr-FR" sz="800" dirty="0" smtClean="0">
                  <a:solidFill>
                    <a:schemeClr val="tx1"/>
                  </a:solidFill>
                  <a:cs typeface="Arial" pitchFamily="34" charset="0"/>
                </a:rPr>
                <a:t>60 </a:t>
              </a:r>
              <a:r>
                <a:rPr lang="en-GB" altLang="fr-FR" sz="800" dirty="0" err="1" smtClean="0">
                  <a:solidFill>
                    <a:schemeClr val="tx1"/>
                  </a:solidFill>
                  <a:cs typeface="Arial" pitchFamily="34" charset="0"/>
                </a:rPr>
                <a:t>trs</a:t>
              </a:r>
              <a:r>
                <a:rPr lang="en-GB" altLang="fr-FR" sz="800" dirty="0" smtClean="0">
                  <a:solidFill>
                    <a:schemeClr val="tx1"/>
                  </a:solidFill>
                  <a:cs typeface="Arial" pitchFamily="34" charset="0"/>
                </a:rPr>
                <a:t>/min</a:t>
              </a:r>
              <a:endParaRPr lang="en-GB" altLang="fr-FR" sz="8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270027" y="4360313"/>
              <a:ext cx="1566249" cy="173758"/>
            </a:xfrm>
            <a:prstGeom prst="rect">
              <a:avLst/>
            </a:prstGeom>
            <a:solidFill>
              <a:schemeClr val="accent1">
                <a:lumMod val="90000"/>
                <a:alpha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800" dirty="0" smtClean="0"/>
                <a:t>Surface balayée</a:t>
              </a:r>
              <a:endParaRPr lang="fr-FR" sz="800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836278" y="4360313"/>
              <a:ext cx="1833082" cy="173758"/>
            </a:xfrm>
            <a:prstGeom prst="rect">
              <a:avLst/>
            </a:prstGeom>
            <a:solidFill>
              <a:schemeClr val="accent1">
                <a:lumMod val="90000"/>
                <a:alpha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fontAlgn="base">
                <a:spcBef>
                  <a:spcPct val="0"/>
                </a:spcBef>
              </a:pPr>
              <a:r>
                <a:rPr lang="en-GB" altLang="fr-FR" sz="800" dirty="0" smtClean="0">
                  <a:solidFill>
                    <a:schemeClr val="tx1"/>
                  </a:solidFill>
                  <a:cs typeface="Arial" pitchFamily="34" charset="0"/>
                </a:rPr>
                <a:t>10 m²</a:t>
              </a:r>
              <a:endParaRPr lang="en-GB" altLang="fr-FR" sz="8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270027" y="4534070"/>
              <a:ext cx="1566250" cy="173758"/>
            </a:xfrm>
            <a:prstGeom prst="rect">
              <a:avLst/>
            </a:prstGeom>
            <a:solidFill>
              <a:schemeClr val="accent1">
                <a:lumMod val="90000"/>
                <a:alpha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800" dirty="0" smtClean="0"/>
                <a:t>Nombre de pales</a:t>
              </a:r>
              <a:endParaRPr lang="fr-FR" sz="800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4836278" y="4534070"/>
              <a:ext cx="1833082" cy="173758"/>
            </a:xfrm>
            <a:prstGeom prst="rect">
              <a:avLst/>
            </a:prstGeom>
            <a:solidFill>
              <a:schemeClr val="accent1">
                <a:lumMod val="90000"/>
                <a:alpha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fontAlgn="base">
                <a:spcBef>
                  <a:spcPct val="0"/>
                </a:spcBef>
              </a:pPr>
              <a:r>
                <a:rPr lang="en-GB" altLang="fr-FR" sz="800" dirty="0" smtClean="0">
                  <a:solidFill>
                    <a:schemeClr val="tx1"/>
                  </a:solidFill>
                  <a:cs typeface="Arial" pitchFamily="34" charset="0"/>
                </a:rPr>
                <a:t>3 (</a:t>
              </a:r>
              <a:r>
                <a:rPr lang="en-GB" altLang="fr-FR" sz="800" dirty="0" err="1" smtClean="0">
                  <a:solidFill>
                    <a:schemeClr val="tx1"/>
                  </a:solidFill>
                  <a:cs typeface="Arial" pitchFamily="34" charset="0"/>
                </a:rPr>
                <a:t>matériaux</a:t>
              </a:r>
              <a:r>
                <a:rPr lang="en-GB" altLang="fr-FR" sz="800" dirty="0" smtClean="0">
                  <a:solidFill>
                    <a:schemeClr val="tx1"/>
                  </a:solidFill>
                  <a:cs typeface="Arial" pitchFamily="34" charset="0"/>
                </a:rPr>
                <a:t> composites)</a:t>
              </a:r>
              <a:endParaRPr lang="en-GB" altLang="fr-FR" sz="8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270027" y="4707828"/>
              <a:ext cx="1566249" cy="173758"/>
            </a:xfrm>
            <a:prstGeom prst="rect">
              <a:avLst/>
            </a:prstGeom>
            <a:solidFill>
              <a:schemeClr val="accent1">
                <a:lumMod val="90000"/>
                <a:alpha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800" dirty="0" smtClean="0"/>
                <a:t>Envergure totale des pales</a:t>
              </a:r>
              <a:endParaRPr lang="fr-FR" sz="800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836278" y="4707828"/>
              <a:ext cx="1833082" cy="173758"/>
            </a:xfrm>
            <a:prstGeom prst="rect">
              <a:avLst/>
            </a:prstGeom>
            <a:solidFill>
              <a:schemeClr val="accent1">
                <a:lumMod val="90000"/>
                <a:alpha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fontAlgn="base">
                <a:spcBef>
                  <a:spcPct val="0"/>
                </a:spcBef>
              </a:pPr>
              <a:r>
                <a:rPr lang="en-GB" altLang="fr-FR" sz="800" dirty="0" smtClean="0">
                  <a:solidFill>
                    <a:schemeClr val="tx1"/>
                  </a:solidFill>
                  <a:cs typeface="Arial" pitchFamily="34" charset="0"/>
                </a:rPr>
                <a:t>5 m</a:t>
              </a:r>
              <a:endParaRPr lang="en-GB" altLang="fr-FR" sz="8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270028" y="4881586"/>
              <a:ext cx="1566249" cy="173758"/>
            </a:xfrm>
            <a:prstGeom prst="rect">
              <a:avLst/>
            </a:prstGeom>
            <a:solidFill>
              <a:schemeClr val="accent1">
                <a:lumMod val="90000"/>
                <a:alpha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800" dirty="0" smtClean="0"/>
                <a:t>Diamètre du rotor</a:t>
              </a:r>
              <a:endParaRPr lang="fr-FR" sz="800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836278" y="4881585"/>
              <a:ext cx="1833082" cy="173758"/>
            </a:xfrm>
            <a:prstGeom prst="rect">
              <a:avLst/>
            </a:prstGeom>
            <a:solidFill>
              <a:schemeClr val="accent1">
                <a:lumMod val="90000"/>
                <a:alpha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fontAlgn="base">
                <a:spcBef>
                  <a:spcPct val="0"/>
                </a:spcBef>
              </a:pPr>
              <a:r>
                <a:rPr lang="en-GB" altLang="fr-FR" sz="800" dirty="0" smtClean="0">
                  <a:solidFill>
                    <a:schemeClr val="tx1"/>
                  </a:solidFill>
                  <a:cs typeface="Arial" pitchFamily="34" charset="0"/>
                </a:rPr>
                <a:t>2 m</a:t>
              </a:r>
              <a:endParaRPr lang="en-GB" altLang="fr-FR" sz="8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270028" y="5055344"/>
              <a:ext cx="1566248" cy="173758"/>
            </a:xfrm>
            <a:prstGeom prst="rect">
              <a:avLst/>
            </a:prstGeom>
            <a:solidFill>
              <a:schemeClr val="accent1">
                <a:lumMod val="90000"/>
                <a:alpha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800" dirty="0" smtClean="0"/>
                <a:t>Puissance acoustique</a:t>
              </a:r>
              <a:endParaRPr lang="fr-FR" sz="800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836277" y="5055344"/>
              <a:ext cx="1833082" cy="173758"/>
            </a:xfrm>
            <a:prstGeom prst="rect">
              <a:avLst/>
            </a:prstGeom>
            <a:solidFill>
              <a:schemeClr val="accent1">
                <a:lumMod val="90000"/>
                <a:alpha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fontAlgn="base">
                <a:spcBef>
                  <a:spcPct val="0"/>
                </a:spcBef>
              </a:pPr>
              <a:r>
                <a:rPr lang="fr-FR" altLang="fr-FR" sz="800" dirty="0" smtClean="0">
                  <a:solidFill>
                    <a:schemeClr val="tx1"/>
                  </a:solidFill>
                  <a:cs typeface="Arial" pitchFamily="34" charset="0"/>
                </a:rPr>
                <a:t>Inférieure</a:t>
              </a:r>
              <a:r>
                <a:rPr lang="en-GB" altLang="fr-FR" sz="800" dirty="0" smtClean="0">
                  <a:solidFill>
                    <a:schemeClr val="tx1"/>
                  </a:solidFill>
                  <a:cs typeface="Arial" pitchFamily="34" charset="0"/>
                </a:rPr>
                <a:t> à la puissance du vent</a:t>
              </a:r>
              <a:endParaRPr lang="en-GB" altLang="fr-FR" sz="8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270028" y="5229101"/>
              <a:ext cx="1566248" cy="173758"/>
            </a:xfrm>
            <a:prstGeom prst="rect">
              <a:avLst/>
            </a:prstGeom>
            <a:solidFill>
              <a:schemeClr val="accent1">
                <a:lumMod val="90000"/>
                <a:alpha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800" dirty="0" smtClean="0"/>
                <a:t>Frein commandé</a:t>
              </a:r>
              <a:endParaRPr lang="fr-FR" sz="800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836277" y="5229101"/>
              <a:ext cx="1833082" cy="173758"/>
            </a:xfrm>
            <a:prstGeom prst="rect">
              <a:avLst/>
            </a:prstGeom>
            <a:solidFill>
              <a:schemeClr val="accent1">
                <a:lumMod val="90000"/>
                <a:alpha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fontAlgn="base">
                <a:spcBef>
                  <a:spcPct val="0"/>
                </a:spcBef>
              </a:pPr>
              <a:r>
                <a:rPr lang="en-GB" altLang="fr-FR" sz="800" dirty="0" err="1" smtClean="0">
                  <a:solidFill>
                    <a:schemeClr val="tx1"/>
                  </a:solidFill>
                  <a:cs typeface="Arial" pitchFamily="34" charset="0"/>
                </a:rPr>
                <a:t>Mise</a:t>
              </a:r>
              <a:r>
                <a:rPr lang="en-GB" altLang="fr-FR" sz="800" dirty="0" smtClean="0">
                  <a:solidFill>
                    <a:schemeClr val="tx1"/>
                  </a:solidFill>
                  <a:cs typeface="Arial" pitchFamily="34" charset="0"/>
                </a:rPr>
                <a:t> à </a:t>
              </a:r>
              <a:r>
                <a:rPr lang="en-GB" altLang="fr-FR" sz="800" dirty="0" err="1" smtClean="0">
                  <a:solidFill>
                    <a:schemeClr val="tx1"/>
                  </a:solidFill>
                  <a:cs typeface="Arial" pitchFamily="34" charset="0"/>
                </a:rPr>
                <a:t>l’arrêt</a:t>
              </a:r>
              <a:r>
                <a:rPr lang="en-GB" altLang="fr-FR" sz="800" dirty="0" smtClean="0">
                  <a:solidFill>
                    <a:schemeClr val="tx1"/>
                  </a:solidFill>
                  <a:cs typeface="Arial" pitchFamily="34" charset="0"/>
                </a:rPr>
                <a:t> (maintenance)</a:t>
              </a:r>
              <a:endParaRPr lang="en-GB" altLang="fr-FR" sz="8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270027" y="5402860"/>
              <a:ext cx="1566250" cy="173758"/>
            </a:xfrm>
            <a:prstGeom prst="rect">
              <a:avLst/>
            </a:prstGeom>
            <a:solidFill>
              <a:schemeClr val="accent1">
                <a:lumMod val="90000"/>
                <a:alpha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800" dirty="0" smtClean="0"/>
                <a:t>Génératrice</a:t>
              </a:r>
              <a:endParaRPr lang="fr-FR" sz="800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4836278" y="5402859"/>
              <a:ext cx="1833082" cy="173758"/>
            </a:xfrm>
            <a:prstGeom prst="rect">
              <a:avLst/>
            </a:prstGeom>
            <a:solidFill>
              <a:schemeClr val="accent1">
                <a:lumMod val="90000"/>
                <a:alpha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fontAlgn="base">
                <a:spcBef>
                  <a:spcPct val="0"/>
                </a:spcBef>
              </a:pPr>
              <a:r>
                <a:rPr lang="en-GB" altLang="fr-FR" sz="800" dirty="0" smtClean="0">
                  <a:solidFill>
                    <a:schemeClr val="tx1"/>
                  </a:solidFill>
                  <a:cs typeface="Arial" pitchFamily="34" charset="0"/>
                </a:rPr>
                <a:t>À </a:t>
              </a:r>
              <a:r>
                <a:rPr lang="en-GB" altLang="fr-FR" sz="800" dirty="0" err="1" smtClean="0">
                  <a:solidFill>
                    <a:schemeClr val="tx1"/>
                  </a:solidFill>
                  <a:cs typeface="Arial" pitchFamily="34" charset="0"/>
                </a:rPr>
                <a:t>aimants</a:t>
              </a:r>
              <a:r>
                <a:rPr lang="en-GB" altLang="fr-FR" sz="800" dirty="0" smtClean="0">
                  <a:solidFill>
                    <a:schemeClr val="tx1"/>
                  </a:solidFill>
                  <a:cs typeface="Arial" pitchFamily="34" charset="0"/>
                </a:rPr>
                <a:t> permanents</a:t>
              </a:r>
              <a:endParaRPr lang="en-GB" altLang="fr-FR" sz="8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270028" y="5576618"/>
              <a:ext cx="1566248" cy="173758"/>
            </a:xfrm>
            <a:prstGeom prst="rect">
              <a:avLst/>
            </a:prstGeom>
            <a:solidFill>
              <a:schemeClr val="accent1">
                <a:lumMod val="90000"/>
                <a:alpha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800" dirty="0" smtClean="0"/>
                <a:t>Contrôle de l’orientation</a:t>
              </a:r>
              <a:endParaRPr lang="fr-FR" sz="800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836277" y="5575843"/>
              <a:ext cx="1833082" cy="173758"/>
            </a:xfrm>
            <a:prstGeom prst="rect">
              <a:avLst/>
            </a:prstGeom>
            <a:solidFill>
              <a:schemeClr val="accent1">
                <a:lumMod val="90000"/>
                <a:alpha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fontAlgn="base">
                <a:spcBef>
                  <a:spcPct val="0"/>
                </a:spcBef>
              </a:pPr>
              <a:r>
                <a:rPr lang="en-GB" altLang="fr-FR" sz="800" dirty="0" err="1" smtClean="0">
                  <a:solidFill>
                    <a:schemeClr val="tx1"/>
                  </a:solidFill>
                  <a:cs typeface="Arial" pitchFamily="34" charset="0"/>
                </a:rPr>
                <a:t>Actif</a:t>
              </a:r>
              <a:endParaRPr lang="en-GB" altLang="fr-FR" sz="8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270028" y="5750375"/>
              <a:ext cx="1566248" cy="173758"/>
            </a:xfrm>
            <a:prstGeom prst="rect">
              <a:avLst/>
            </a:prstGeom>
            <a:solidFill>
              <a:schemeClr val="accent1">
                <a:lumMod val="90000"/>
                <a:alpha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800" dirty="0" smtClean="0"/>
                <a:t>Vitesse de coupure</a:t>
              </a:r>
              <a:endParaRPr lang="fr-FR" sz="800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836277" y="5749600"/>
              <a:ext cx="1833082" cy="173758"/>
            </a:xfrm>
            <a:prstGeom prst="rect">
              <a:avLst/>
            </a:prstGeom>
            <a:solidFill>
              <a:schemeClr val="accent1">
                <a:lumMod val="90000"/>
                <a:alpha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fontAlgn="base">
                <a:spcBef>
                  <a:spcPct val="0"/>
                </a:spcBef>
              </a:pPr>
              <a:r>
                <a:rPr lang="en-GB" altLang="fr-FR" sz="800" dirty="0" smtClean="0">
                  <a:solidFill>
                    <a:schemeClr val="tx1"/>
                  </a:solidFill>
                  <a:cs typeface="Arial" pitchFamily="34" charset="0"/>
                </a:rPr>
                <a:t>25 m/s (90 km/h)</a:t>
              </a:r>
              <a:endParaRPr lang="en-GB" altLang="fr-FR" sz="8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3270028" y="5924132"/>
              <a:ext cx="1566248" cy="173758"/>
            </a:xfrm>
            <a:prstGeom prst="rect">
              <a:avLst/>
            </a:prstGeom>
            <a:solidFill>
              <a:schemeClr val="accent1">
                <a:lumMod val="90000"/>
                <a:alpha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800" dirty="0" smtClean="0"/>
                <a:t>Vitesse de survie</a:t>
              </a:r>
              <a:endParaRPr lang="fr-FR" sz="800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836278" y="5923358"/>
              <a:ext cx="1833082" cy="173758"/>
            </a:xfrm>
            <a:prstGeom prst="rect">
              <a:avLst/>
            </a:prstGeom>
            <a:solidFill>
              <a:schemeClr val="accent1">
                <a:lumMod val="90000"/>
                <a:alpha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fontAlgn="base">
                <a:spcBef>
                  <a:spcPct val="0"/>
                </a:spcBef>
              </a:pPr>
              <a:r>
                <a:rPr lang="en-GB" altLang="fr-FR" sz="800" dirty="0" smtClean="0">
                  <a:solidFill>
                    <a:schemeClr val="tx1"/>
                  </a:solidFill>
                  <a:cs typeface="Arial" pitchFamily="34" charset="0"/>
                </a:rPr>
                <a:t>50 m/s (180 km/h)</a:t>
              </a:r>
              <a:endParaRPr lang="en-GB" altLang="fr-FR" sz="8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270026" y="6096692"/>
              <a:ext cx="1566250" cy="173758"/>
            </a:xfrm>
            <a:prstGeom prst="rect">
              <a:avLst/>
            </a:prstGeom>
            <a:solidFill>
              <a:schemeClr val="accent1">
                <a:lumMod val="90000"/>
                <a:alpha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800" dirty="0" smtClean="0"/>
                <a:t>Régulation</a:t>
              </a:r>
              <a:endParaRPr lang="fr-FR" sz="800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836277" y="6096692"/>
              <a:ext cx="1833082" cy="173758"/>
            </a:xfrm>
            <a:prstGeom prst="rect">
              <a:avLst/>
            </a:prstGeom>
            <a:solidFill>
              <a:schemeClr val="accent1">
                <a:lumMod val="90000"/>
                <a:alpha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fontAlgn="base">
                <a:spcBef>
                  <a:spcPct val="0"/>
                </a:spcBef>
              </a:pPr>
              <a:r>
                <a:rPr lang="en-GB" altLang="fr-FR" sz="800" dirty="0" smtClean="0">
                  <a:solidFill>
                    <a:schemeClr val="tx1"/>
                  </a:solidFill>
                  <a:cs typeface="Arial" pitchFamily="34" charset="0"/>
                </a:rPr>
                <a:t>Active</a:t>
              </a:r>
              <a:endParaRPr lang="en-GB" altLang="fr-FR" sz="8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</p:grpSp>
      <p:sp>
        <p:nvSpPr>
          <p:cNvPr id="59" name="Rectangle 58"/>
          <p:cNvSpPr/>
          <p:nvPr/>
        </p:nvSpPr>
        <p:spPr>
          <a:xfrm>
            <a:off x="248773" y="8288083"/>
            <a:ext cx="6337364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700" dirty="0"/>
              <a:t>La société </a:t>
            </a:r>
            <a:r>
              <a:rPr lang="fr-FR" sz="700" dirty="0" smtClean="0"/>
              <a:t>ADVTECH </a:t>
            </a:r>
            <a:r>
              <a:rPr lang="fr-FR" sz="700" dirty="0"/>
              <a:t>se réserve le droit de modifier l’ensemble des données techniques. Données indicatives sans valeur contractuelle.</a:t>
            </a:r>
          </a:p>
        </p:txBody>
      </p:sp>
      <p:graphicFrame>
        <p:nvGraphicFramePr>
          <p:cNvPr id="61" name="Tableau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4478414"/>
              </p:ext>
            </p:extLst>
          </p:nvPr>
        </p:nvGraphicFramePr>
        <p:xfrm>
          <a:off x="476672" y="6804248"/>
          <a:ext cx="2448272" cy="975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6727"/>
                <a:gridCol w="1381545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Vitesse </a:t>
                      </a:r>
                      <a:r>
                        <a:rPr lang="fr-FR" sz="800" dirty="0" smtClean="0">
                          <a:effectLst/>
                        </a:rPr>
                        <a:t>annuelle moyenne (</a:t>
                      </a:r>
                      <a:r>
                        <a:rPr lang="fr-FR" sz="800" dirty="0">
                          <a:effectLst/>
                        </a:rPr>
                        <a:t>m/s)</a:t>
                      </a:r>
                      <a:endParaRPr lang="fr-FR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Production </a:t>
                      </a:r>
                      <a:r>
                        <a:rPr lang="fr-FR" sz="800" dirty="0" smtClean="0">
                          <a:effectLst/>
                        </a:rPr>
                        <a:t>(kWh/an) </a:t>
                      </a:r>
                      <a:r>
                        <a:rPr lang="fr-FR" sz="800" baseline="30000" dirty="0">
                          <a:effectLst/>
                        </a:rPr>
                        <a:t>*</a:t>
                      </a:r>
                      <a:endParaRPr lang="fr-FR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4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  <a:latin typeface="+mn-lt"/>
                          <a:ea typeface="+mn-ea"/>
                        </a:rPr>
                        <a:t>1620</a:t>
                      </a:r>
                      <a:endParaRPr lang="fr-FR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5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  <a:latin typeface="+mn-lt"/>
                          <a:ea typeface="+mn-ea"/>
                        </a:rPr>
                        <a:t>3834</a:t>
                      </a:r>
                      <a:endParaRPr lang="fr-FR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6</a:t>
                      </a:r>
                      <a:endParaRPr lang="fr-FR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</a:rPr>
                        <a:t>6515</a:t>
                      </a:r>
                      <a:endParaRPr lang="fr-FR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7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</a:rPr>
                        <a:t>9624</a:t>
                      </a:r>
                      <a:endParaRPr lang="fr-FR" sz="800" dirty="0" smtClean="0">
                        <a:effectLst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8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  <a:latin typeface="+mn-lt"/>
                          <a:ea typeface="+mn-ea"/>
                        </a:rPr>
                        <a:t>12690</a:t>
                      </a:r>
                      <a:endParaRPr lang="fr-FR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9</a:t>
                      </a:r>
                      <a:endParaRPr lang="fr-FR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  <a:latin typeface="+mn-lt"/>
                          <a:ea typeface="+mn-ea"/>
                        </a:rPr>
                        <a:t>15605</a:t>
                      </a:r>
                      <a:endParaRPr lang="fr-FR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63" name="Rectangle 62"/>
          <p:cNvSpPr/>
          <p:nvPr/>
        </p:nvSpPr>
        <p:spPr>
          <a:xfrm>
            <a:off x="476672" y="7812360"/>
            <a:ext cx="2592288" cy="993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700" dirty="0"/>
              <a:t>* : </a:t>
            </a:r>
            <a:r>
              <a:rPr lang="fr-FR" sz="800" dirty="0">
                <a:latin typeface="Calibri" charset="0"/>
                <a:cs typeface="Calibri" charset="0"/>
              </a:rPr>
              <a:t>Répartition type </a:t>
            </a:r>
            <a:r>
              <a:rPr lang="fr-FR" sz="800" dirty="0" err="1">
                <a:latin typeface="Calibri" charset="0"/>
                <a:cs typeface="Calibri" charset="0"/>
              </a:rPr>
              <a:t>Weibull</a:t>
            </a:r>
            <a:r>
              <a:rPr lang="fr-FR" sz="800" dirty="0">
                <a:latin typeface="Calibri" charset="0"/>
                <a:cs typeface="Calibri" charset="0"/>
              </a:rPr>
              <a:t> (</a:t>
            </a:r>
            <a:r>
              <a:rPr lang="fr-FR" sz="800" dirty="0" smtClean="0">
                <a:latin typeface="Calibri" charset="0"/>
                <a:cs typeface="Calibri" charset="0"/>
              </a:rPr>
              <a:t>k=2)</a:t>
            </a:r>
            <a:endParaRPr lang="fr-FR" sz="7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1008" y="6444208"/>
            <a:ext cx="2828629" cy="172819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612759" y="8504107"/>
            <a:ext cx="1973378" cy="63989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7" name="Picture 3" descr="C:\Antoine Briand\Communication\Images\Logo ADV TECH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9693" y="8485320"/>
            <a:ext cx="1051595" cy="623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Antoine Briand\Communication\Images\CW3KW-09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696" y="3246115"/>
            <a:ext cx="2016224" cy="3024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478189" y="1727305"/>
            <a:ext cx="6131038" cy="1188511"/>
          </a:xfrm>
          <a:prstGeom prst="rect">
            <a:avLst/>
          </a:prstGeom>
          <a:solidFill>
            <a:schemeClr val="accent1">
              <a:lumMod val="90000"/>
              <a:alpha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800" dirty="0"/>
              <a:t>Fruit de </a:t>
            </a:r>
            <a:r>
              <a:rPr lang="fr-FR" sz="800" dirty="0" smtClean="0"/>
              <a:t>4 </a:t>
            </a:r>
            <a:r>
              <a:rPr lang="fr-FR" sz="800" dirty="0"/>
              <a:t>années de R&amp;D, l’éolienne </a:t>
            </a:r>
            <a:r>
              <a:rPr lang="fr-FR" sz="800" b="1" dirty="0" err="1"/>
              <a:t>CityWind</a:t>
            </a:r>
            <a:r>
              <a:rPr lang="fr-FR" sz="800" b="1" dirty="0"/>
              <a:t>® </a:t>
            </a:r>
            <a:r>
              <a:rPr lang="fr-FR" sz="800" b="1" dirty="0" smtClean="0"/>
              <a:t>3kW</a:t>
            </a:r>
            <a:r>
              <a:rPr lang="fr-FR" sz="800" dirty="0" smtClean="0"/>
              <a:t> </a:t>
            </a:r>
            <a:r>
              <a:rPr lang="fr-FR" sz="800" dirty="0"/>
              <a:t>repose sur une technologie de </a:t>
            </a:r>
            <a:r>
              <a:rPr lang="fr-FR" sz="800" dirty="0" smtClean="0"/>
              <a:t>rotor à </a:t>
            </a:r>
            <a:r>
              <a:rPr lang="fr-FR" sz="800" dirty="0"/>
              <a:t>voilure tournante </a:t>
            </a:r>
            <a:r>
              <a:rPr lang="fr-FR" sz="800" dirty="0" smtClean="0"/>
              <a:t>à angles de pales variables unique au monde.</a:t>
            </a:r>
          </a:p>
          <a:p>
            <a:pPr algn="just"/>
            <a:r>
              <a:rPr lang="fr-FR" sz="800" dirty="0" smtClean="0"/>
              <a:t>L’éolienne </a:t>
            </a:r>
            <a:r>
              <a:rPr lang="fr-FR" sz="800" b="1" dirty="0" err="1" smtClean="0"/>
              <a:t>CityWind</a:t>
            </a:r>
            <a:r>
              <a:rPr lang="fr-FR" sz="800" b="1" dirty="0" smtClean="0"/>
              <a:t>® 3kW</a:t>
            </a:r>
            <a:r>
              <a:rPr lang="fr-FR" sz="800" dirty="0" smtClean="0"/>
              <a:t> se démarque de toutes ses concurrentes aussi bien par ses performances que par son acceptabilité, liée à sa faible vitesse de rotation, à l’absence de bruit, et à son esthétisme.</a:t>
            </a:r>
          </a:p>
          <a:p>
            <a:pPr algn="just"/>
            <a:r>
              <a:rPr lang="fr-FR" sz="800" dirty="0" smtClean="0"/>
              <a:t>L’éolienne </a:t>
            </a:r>
            <a:r>
              <a:rPr lang="fr-FR" sz="800" b="1" dirty="0" err="1" smtClean="0"/>
              <a:t>CityWind</a:t>
            </a:r>
            <a:r>
              <a:rPr lang="fr-FR" sz="800" b="1" dirty="0" smtClean="0"/>
              <a:t>® </a:t>
            </a:r>
            <a:r>
              <a:rPr lang="fr-FR" sz="800" b="1" dirty="0"/>
              <a:t>3</a:t>
            </a:r>
            <a:r>
              <a:rPr lang="fr-FR" sz="800" b="1" dirty="0" smtClean="0"/>
              <a:t>kW </a:t>
            </a:r>
            <a:r>
              <a:rPr lang="fr-FR" sz="800" dirty="0" smtClean="0"/>
              <a:t>démarre spontanément avec des vents très faibles (</a:t>
            </a:r>
            <a:r>
              <a:rPr lang="fr-FR" sz="800" dirty="0"/>
              <a:t>2</a:t>
            </a:r>
            <a:r>
              <a:rPr lang="fr-FR" sz="800" dirty="0" smtClean="0"/>
              <a:t>m/s), a un fort rendement, et s’adapte automatiquement à toutes les forces de vent grâce à son système de contrôle actif des pales. Enfin elle est adaptée pour un fonctionnement par vents turbulents.</a:t>
            </a:r>
          </a:p>
          <a:p>
            <a:pPr algn="just"/>
            <a:r>
              <a:rPr lang="fr-FR" sz="800" dirty="0" smtClean="0"/>
              <a:t>Basée </a:t>
            </a:r>
            <a:r>
              <a:rPr lang="fr-FR" sz="800" dirty="0"/>
              <a:t>sur un design unique et tournant lentement, d’une puissance nominale de 3</a:t>
            </a:r>
            <a:r>
              <a:rPr lang="fr-FR" sz="800" dirty="0" smtClean="0"/>
              <a:t>kW </a:t>
            </a:r>
            <a:r>
              <a:rPr lang="fr-FR" sz="800" dirty="0"/>
              <a:t>à </a:t>
            </a:r>
            <a:r>
              <a:rPr lang="fr-FR" sz="800" dirty="0" smtClean="0"/>
              <a:t>11 m</a:t>
            </a:r>
            <a:r>
              <a:rPr lang="fr-FR" sz="800" dirty="0"/>
              <a:t>/s, l’éolienne </a:t>
            </a:r>
            <a:r>
              <a:rPr lang="fr-FR" sz="800" b="1" dirty="0" err="1"/>
              <a:t>CityWind</a:t>
            </a:r>
            <a:r>
              <a:rPr lang="fr-FR" sz="800" b="1" dirty="0"/>
              <a:t>® </a:t>
            </a:r>
            <a:r>
              <a:rPr lang="fr-FR" sz="800" b="1" dirty="0" smtClean="0"/>
              <a:t>3kW</a:t>
            </a:r>
            <a:r>
              <a:rPr lang="fr-FR" sz="800" dirty="0" smtClean="0"/>
              <a:t> </a:t>
            </a:r>
            <a:r>
              <a:rPr lang="fr-FR" sz="800" dirty="0"/>
              <a:t>est l’éolienne urbaine par </a:t>
            </a:r>
            <a:r>
              <a:rPr lang="fr-FR" sz="800" dirty="0" smtClean="0"/>
              <a:t>définition.</a:t>
            </a:r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310803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e">
  <a:themeElements>
    <a:clrScheme name="Personnalisé 25">
      <a:dk1>
        <a:srgbClr val="595959"/>
      </a:dk1>
      <a:lt1>
        <a:srgbClr val="424242"/>
      </a:lt1>
      <a:dk2>
        <a:srgbClr val="242852"/>
      </a:dk2>
      <a:lt2>
        <a:srgbClr val="ACCBF9"/>
      </a:lt2>
      <a:accent1>
        <a:srgbClr val="DFEBF5"/>
      </a:accent1>
      <a:accent2>
        <a:srgbClr val="ACCBF9"/>
      </a:accent2>
      <a:accent3>
        <a:srgbClr val="595959"/>
      </a:accent3>
      <a:accent4>
        <a:srgbClr val="ACCBF9"/>
      </a:accent4>
      <a:accent5>
        <a:srgbClr val="5AA2AE"/>
      </a:accent5>
      <a:accent6>
        <a:srgbClr val="ACCBF9"/>
      </a:accent6>
      <a:hlink>
        <a:srgbClr val="3477B2"/>
      </a:hlink>
      <a:folHlink>
        <a:srgbClr val="3EBBF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rigin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5426</TotalTime>
  <Words>314</Words>
  <Application>Microsoft Office PowerPoint</Application>
  <PresentationFormat>Affichage à l'écran (4:3)</PresentationFormat>
  <Paragraphs>59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Origine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Antoine Briand</dc:creator>
  <cp:lastModifiedBy>Antoine Briand</cp:lastModifiedBy>
  <cp:revision>130</cp:revision>
  <cp:lastPrinted>2018-01-12T14:59:41Z</cp:lastPrinted>
  <dcterms:created xsi:type="dcterms:W3CDTF">2014-10-07T08:17:28Z</dcterms:created>
  <dcterms:modified xsi:type="dcterms:W3CDTF">2018-01-26T13:46:53Z</dcterms:modified>
</cp:coreProperties>
</file>